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3"/>
  </p:notesMasterIdLst>
  <p:handoutMasterIdLst>
    <p:handoutMasterId r:id="rId24"/>
  </p:handoutMasterIdLst>
  <p:sldIdLst>
    <p:sldId id="256" r:id="rId5"/>
    <p:sldId id="261" r:id="rId6"/>
    <p:sldId id="304" r:id="rId7"/>
    <p:sldId id="307" r:id="rId8"/>
    <p:sldId id="305" r:id="rId9"/>
    <p:sldId id="306" r:id="rId10"/>
    <p:sldId id="295" r:id="rId11"/>
    <p:sldId id="308" r:id="rId12"/>
    <p:sldId id="309" r:id="rId13"/>
    <p:sldId id="310" r:id="rId14"/>
    <p:sldId id="311" r:id="rId15"/>
    <p:sldId id="312" r:id="rId16"/>
    <p:sldId id="313" r:id="rId17"/>
    <p:sldId id="314" r:id="rId18"/>
    <p:sldId id="315" r:id="rId19"/>
    <p:sldId id="316" r:id="rId20"/>
    <p:sldId id="368" r:id="rId21"/>
    <p:sldId id="260" r:id="rId22"/>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FF"/>
    <a:srgbClr val="660033"/>
    <a:srgbClr val="FF6600"/>
    <a:srgbClr val="E78E35"/>
    <a:srgbClr val="DEA900"/>
    <a:srgbClr val="CC0000"/>
    <a:srgbClr val="360036"/>
    <a:srgbClr val="640064"/>
    <a:srgbClr val="660066"/>
    <a:srgbClr val="4200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34" autoAdjust="0"/>
    <p:restoredTop sz="94137" autoAdjust="0"/>
  </p:normalViewPr>
  <p:slideViewPr>
    <p:cSldViewPr>
      <p:cViewPr varScale="1">
        <p:scale>
          <a:sx n="111" d="100"/>
          <a:sy n="111" d="100"/>
        </p:scale>
        <p:origin x="1386" y="10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1" d="100"/>
          <a:sy n="51" d="100"/>
        </p:scale>
        <p:origin x="2624"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7/4/2023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p3>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lesson, we will discuss exception handling, which is how we can gracefully handle when something unexpected happens during the running of a program instead of just having the program crash.</a:t>
            </a:r>
          </a:p>
        </p:txBody>
      </p:sp>
      <p:sp>
        <p:nvSpPr>
          <p:cNvPr id="4" name="Slide Number Placeholder 3"/>
          <p:cNvSpPr>
            <a:spLocks noGrp="1"/>
          </p:cNvSpPr>
          <p:nvPr>
            <p:ph type="sldNum" sz="quarter" idx="5"/>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17056599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you want to handle specific types of exceptions differently? Consider this code, where we want to differentiate between a </a:t>
            </a:r>
            <a:r>
              <a:rPr lang="en-US" dirty="0" err="1"/>
              <a:t>ZeroDivisionError</a:t>
            </a:r>
            <a:r>
              <a:rPr lang="en-US" dirty="0"/>
              <a:t> and a </a:t>
            </a:r>
            <a:r>
              <a:rPr lang="en-US" dirty="0" err="1"/>
              <a:t>ValueError</a:t>
            </a:r>
            <a:r>
              <a:rPr lang="en-US" dirty="0"/>
              <a:t>. We accomplish this by having multiple except blocks according to the type of exception we want to handle. We can also have an empty except block that will handle all other exceptions that we do not specifically handle.</a:t>
            </a:r>
          </a:p>
        </p:txBody>
      </p:sp>
      <p:sp>
        <p:nvSpPr>
          <p:cNvPr id="4" name="Slide Number Placeholder 3"/>
          <p:cNvSpPr>
            <a:spLocks noGrp="1"/>
          </p:cNvSpPr>
          <p:nvPr>
            <p:ph type="sldNum" sz="quarter" idx="5"/>
          </p:nvPr>
        </p:nvSpPr>
        <p:spPr/>
        <p:txBody>
          <a:bodyPr/>
          <a:lstStyle/>
          <a:p>
            <a:fld id="{26B286DB-C50B-484C-A5B6-2AE944CA4CB5}" type="slidenum">
              <a:rPr lang="en-US" smtClean="0"/>
              <a:pPr/>
              <a:t>10</a:t>
            </a:fld>
            <a:endParaRPr lang="en-US"/>
          </a:p>
        </p:txBody>
      </p:sp>
    </p:spTree>
    <p:extLst>
      <p:ext uri="{BB962C8B-B14F-4D97-AF65-F5344CB8AC3E}">
        <p14:creationId xmlns:p14="http://schemas.microsoft.com/office/powerpoint/2010/main" val="41211561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doing this, we can provide customized reactions depending on the type of exception raised.</a:t>
            </a:r>
          </a:p>
        </p:txBody>
      </p:sp>
      <p:sp>
        <p:nvSpPr>
          <p:cNvPr id="4" name="Slide Number Placeholder 3"/>
          <p:cNvSpPr>
            <a:spLocks noGrp="1"/>
          </p:cNvSpPr>
          <p:nvPr>
            <p:ph type="sldNum" sz="quarter" idx="5"/>
          </p:nvPr>
        </p:nvSpPr>
        <p:spPr/>
        <p:txBody>
          <a:bodyPr/>
          <a:lstStyle/>
          <a:p>
            <a:fld id="{26B286DB-C50B-484C-A5B6-2AE944CA4CB5}" type="slidenum">
              <a:rPr lang="en-US" smtClean="0"/>
              <a:pPr/>
              <a:t>11</a:t>
            </a:fld>
            <a:endParaRPr lang="en-US"/>
          </a:p>
        </p:txBody>
      </p:sp>
    </p:spTree>
    <p:extLst>
      <p:ext uri="{BB962C8B-B14F-4D97-AF65-F5344CB8AC3E}">
        <p14:creationId xmlns:p14="http://schemas.microsoft.com/office/powerpoint/2010/main" val="28590527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Python also allows us to have a block of statements that is executed only if there are no exceptions (which means that if an exception is raised, this code is skipped). This is done using the else clause. In this code, we print “Done!” only if there are no exceptions raised.</a:t>
            </a:r>
          </a:p>
        </p:txBody>
      </p:sp>
      <p:sp>
        <p:nvSpPr>
          <p:cNvPr id="4" name="Slide Number Placeholder 3"/>
          <p:cNvSpPr>
            <a:spLocks noGrp="1"/>
          </p:cNvSpPr>
          <p:nvPr>
            <p:ph type="sldNum" sz="quarter" idx="5"/>
          </p:nvPr>
        </p:nvSpPr>
        <p:spPr/>
        <p:txBody>
          <a:bodyPr/>
          <a:lstStyle/>
          <a:p>
            <a:fld id="{26B286DB-C50B-484C-A5B6-2AE944CA4CB5}" type="slidenum">
              <a:rPr lang="en-US" smtClean="0"/>
              <a:pPr/>
              <a:t>12</a:t>
            </a:fld>
            <a:endParaRPr lang="en-US"/>
          </a:p>
        </p:txBody>
      </p:sp>
    </p:spTree>
    <p:extLst>
      <p:ext uri="{BB962C8B-B14F-4D97-AF65-F5344CB8AC3E}">
        <p14:creationId xmlns:p14="http://schemas.microsoft.com/office/powerpoint/2010/main" val="1193311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run this program, we see that “Done!” is not printed when the </a:t>
            </a:r>
            <a:r>
              <a:rPr lang="en-US" dirty="0" err="1"/>
              <a:t>ZeroDivisionError</a:t>
            </a:r>
            <a:r>
              <a:rPr lang="en-US" dirty="0"/>
              <a:t> is raised. However, when the code executes successfully without raising any exceptions, “Done!” is printed.</a:t>
            </a:r>
          </a:p>
        </p:txBody>
      </p:sp>
      <p:sp>
        <p:nvSpPr>
          <p:cNvPr id="4" name="Slide Number Placeholder 3"/>
          <p:cNvSpPr>
            <a:spLocks noGrp="1"/>
          </p:cNvSpPr>
          <p:nvPr>
            <p:ph type="sldNum" sz="quarter" idx="5"/>
          </p:nvPr>
        </p:nvSpPr>
        <p:spPr/>
        <p:txBody>
          <a:bodyPr/>
          <a:lstStyle/>
          <a:p>
            <a:fld id="{26B286DB-C50B-484C-A5B6-2AE944CA4CB5}" type="slidenum">
              <a:rPr lang="en-US" smtClean="0"/>
              <a:pPr/>
              <a:t>13</a:t>
            </a:fld>
            <a:endParaRPr lang="en-US"/>
          </a:p>
        </p:txBody>
      </p:sp>
    </p:spTree>
    <p:extLst>
      <p:ext uri="{BB962C8B-B14F-4D97-AF65-F5344CB8AC3E}">
        <p14:creationId xmlns:p14="http://schemas.microsoft.com/office/powerpoint/2010/main" val="3706625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Python provides a feature called assert. To make use of this feature, we use the keyword “assert” followed by an expression that evaluates to true or false. In general, we will write an expression that we expect to be true at that point in the code. If it is indeed true, the code continues to execute. But if it is false, the program will raise an </a:t>
            </a:r>
            <a:r>
              <a:rPr lang="en-US" dirty="0" err="1"/>
              <a:t>AssertionError</a:t>
            </a:r>
            <a:r>
              <a:rPr lang="en-US" dirty="0"/>
              <a:t>.</a:t>
            </a:r>
          </a:p>
          <a:p>
            <a:endParaRPr lang="en-US" dirty="0"/>
          </a:p>
          <a:p>
            <a:r>
              <a:rPr lang="en-US" dirty="0"/>
              <a:t>In this example, we ask the user to enter a value. We use an assert statement to assert that the value entered must be at least zero. We then compute and print out the square root of the value.</a:t>
            </a:r>
          </a:p>
        </p:txBody>
      </p:sp>
      <p:sp>
        <p:nvSpPr>
          <p:cNvPr id="4" name="Slide Number Placeholder 3"/>
          <p:cNvSpPr>
            <a:spLocks noGrp="1"/>
          </p:cNvSpPr>
          <p:nvPr>
            <p:ph type="sldNum" sz="quarter" idx="5"/>
          </p:nvPr>
        </p:nvSpPr>
        <p:spPr/>
        <p:txBody>
          <a:bodyPr/>
          <a:lstStyle/>
          <a:p>
            <a:fld id="{26B286DB-C50B-484C-A5B6-2AE944CA4CB5}" type="slidenum">
              <a:rPr lang="en-US" smtClean="0"/>
              <a:pPr/>
              <a:t>14</a:t>
            </a:fld>
            <a:endParaRPr lang="en-US"/>
          </a:p>
        </p:txBody>
      </p:sp>
    </p:spTree>
    <p:extLst>
      <p:ext uri="{BB962C8B-B14F-4D97-AF65-F5344CB8AC3E}">
        <p14:creationId xmlns:p14="http://schemas.microsoft.com/office/powerpoint/2010/main" val="3406289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the program is run, suppose the user enters a negative value. The assert statement will detect that the expression “value &gt;= 0” is false and raise an </a:t>
            </a:r>
            <a:r>
              <a:rPr lang="en-US" dirty="0" err="1"/>
              <a:t>AssertionError</a:t>
            </a:r>
            <a:r>
              <a:rPr lang="en-US" dirty="0"/>
              <a:t>. Notice that the error message shows the statement that raised the </a:t>
            </a:r>
            <a:r>
              <a:rPr lang="en-US" dirty="0" err="1"/>
              <a:t>AssertionError</a:t>
            </a:r>
            <a:r>
              <a:rPr lang="en-US" dirty="0"/>
              <a:t>, which is useful to help you debug your code.</a:t>
            </a:r>
          </a:p>
        </p:txBody>
      </p:sp>
      <p:sp>
        <p:nvSpPr>
          <p:cNvPr id="4" name="Slide Number Placeholder 3"/>
          <p:cNvSpPr>
            <a:spLocks noGrp="1"/>
          </p:cNvSpPr>
          <p:nvPr>
            <p:ph type="sldNum" sz="quarter" idx="5"/>
          </p:nvPr>
        </p:nvSpPr>
        <p:spPr/>
        <p:txBody>
          <a:bodyPr/>
          <a:lstStyle/>
          <a:p>
            <a:fld id="{26B286DB-C50B-484C-A5B6-2AE944CA4CB5}" type="slidenum">
              <a:rPr lang="en-US" smtClean="0"/>
              <a:pPr/>
              <a:t>15</a:t>
            </a:fld>
            <a:endParaRPr lang="en-US"/>
          </a:p>
        </p:txBody>
      </p:sp>
    </p:spTree>
    <p:extLst>
      <p:ext uri="{BB962C8B-B14F-4D97-AF65-F5344CB8AC3E}">
        <p14:creationId xmlns:p14="http://schemas.microsoft.com/office/powerpoint/2010/main" val="17616445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assert is a useful feature for debugging, especially when you are writing more complex code. Like all exceptions, you can handle </a:t>
            </a:r>
            <a:r>
              <a:rPr lang="en-US" dirty="0" err="1"/>
              <a:t>AssertionErrors</a:t>
            </a:r>
            <a:r>
              <a:rPr lang="en-US" dirty="0"/>
              <a:t> using an except block, as is given in this example.</a:t>
            </a:r>
          </a:p>
        </p:txBody>
      </p:sp>
      <p:sp>
        <p:nvSpPr>
          <p:cNvPr id="4" name="Slide Number Placeholder 3"/>
          <p:cNvSpPr>
            <a:spLocks noGrp="1"/>
          </p:cNvSpPr>
          <p:nvPr>
            <p:ph type="sldNum" sz="quarter" idx="5"/>
          </p:nvPr>
        </p:nvSpPr>
        <p:spPr/>
        <p:txBody>
          <a:bodyPr/>
          <a:lstStyle/>
          <a:p>
            <a:fld id="{26B286DB-C50B-484C-A5B6-2AE944CA4CB5}" type="slidenum">
              <a:rPr lang="en-US" smtClean="0"/>
              <a:pPr/>
              <a:t>16</a:t>
            </a:fld>
            <a:endParaRPr lang="en-US"/>
          </a:p>
        </p:txBody>
      </p:sp>
    </p:spTree>
    <p:extLst>
      <p:ext uri="{BB962C8B-B14F-4D97-AF65-F5344CB8AC3E}">
        <p14:creationId xmlns:p14="http://schemas.microsoft.com/office/powerpoint/2010/main" val="14131202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17</a:t>
            </a:fld>
            <a:endParaRPr lang="en-GB" altLang="en-US" sz="1000">
              <a:latin typeface="Arial" charset="0"/>
            </a:endParaRPr>
          </a:p>
        </p:txBody>
      </p:sp>
    </p:spTree>
    <p:extLst>
      <p:ext uri="{BB962C8B-B14F-4D97-AF65-F5344CB8AC3E}">
        <p14:creationId xmlns:p14="http://schemas.microsoft.com/office/powerpoint/2010/main" val="30920789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Python raises an exception when something goes wrong during run-time. There are several built-in exceptions supplied by Python, and it is important to understand what these exceptions mean and when they are raised in order to help you narrow down the possible sources of your program’s error. In addition, we can use the assert statement to help us make sure that a particular condition is true at some part of the code, and handle that exception accordingly if it turns out to be false.</a:t>
            </a:r>
          </a:p>
          <a:p>
            <a:endParaRPr lang="en-US" dirty="0"/>
          </a:p>
          <a:p>
            <a:r>
              <a:rPr lang="en-US" dirty="0"/>
              <a:t>You may be interested to know that it is possible to define your own special types of exceptions. We leave this for you to research on your own.</a:t>
            </a:r>
          </a:p>
        </p:txBody>
      </p:sp>
      <p:sp>
        <p:nvSpPr>
          <p:cNvPr id="4" name="Slide Number Placeholder 3"/>
          <p:cNvSpPr>
            <a:spLocks noGrp="1"/>
          </p:cNvSpPr>
          <p:nvPr>
            <p:ph type="sldNum" sz="quarter" idx="5"/>
          </p:nvPr>
        </p:nvSpPr>
        <p:spPr/>
        <p:txBody>
          <a:bodyPr/>
          <a:lstStyle/>
          <a:p>
            <a:fld id="{26B286DB-C50B-484C-A5B6-2AE944CA4CB5}" type="slidenum">
              <a:rPr lang="en-US" smtClean="0"/>
              <a:pPr/>
              <a:t>18</a:t>
            </a:fld>
            <a:endParaRPr lang="en-US"/>
          </a:p>
        </p:txBody>
      </p:sp>
    </p:spTree>
    <p:extLst>
      <p:ext uri="{BB962C8B-B14F-4D97-AF65-F5344CB8AC3E}">
        <p14:creationId xmlns:p14="http://schemas.microsoft.com/office/powerpoint/2010/main" val="3486024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talk about how Python implements exceptions when something unexpected happens, and how we can make use of exceptions to stop the program from crashing. Finally, we touch on the use of the assert feature, which allows you to deliberately raise an exception depending on whether a particular condition is true.</a:t>
            </a:r>
          </a:p>
        </p:txBody>
      </p:sp>
      <p:sp>
        <p:nvSpPr>
          <p:cNvPr id="4" name="Slide Number Placeholder 3"/>
          <p:cNvSpPr>
            <a:spLocks noGrp="1"/>
          </p:cNvSpPr>
          <p:nvPr>
            <p:ph type="sldNum" sz="quarter" idx="5"/>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3757142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Broadly speaking, there are two types of errors that can cause a Python program to crash. Syntax errors occur when the program structure is wrong, such as when there is an unmatched bracket, an else that is not matched to an if, or an unexpected indentation. These errors are detected by the parser before the code is even executed, and can be corrected by using the correct syntax.</a:t>
            </a:r>
          </a:p>
          <a:p>
            <a:endParaRPr lang="en-US" dirty="0"/>
          </a:p>
          <a:p>
            <a:r>
              <a:rPr lang="en-US" dirty="0"/>
              <a:t>The other type is called an exception. This happens when the code is syntactically correct, but something goes wrong during execution. For example, when the program tries to divide a value by zero, an exception called a </a:t>
            </a:r>
            <a:r>
              <a:rPr lang="en-US" dirty="0" err="1"/>
              <a:t>ZeroDivisionError</a:t>
            </a:r>
            <a:r>
              <a:rPr lang="en-US" dirty="0"/>
              <a:t> is raised.</a:t>
            </a:r>
          </a:p>
        </p:txBody>
      </p:sp>
      <p:sp>
        <p:nvSpPr>
          <p:cNvPr id="4" name="Slide Number Placeholder 3"/>
          <p:cNvSpPr>
            <a:spLocks noGrp="1"/>
          </p:cNvSpPr>
          <p:nvPr>
            <p:ph type="sldNum" sz="quarter" idx="5"/>
          </p:nvPr>
        </p:nvSpPr>
        <p:spPr/>
        <p:txBody>
          <a:bodyPr/>
          <a:lstStyle/>
          <a:p>
            <a:fld id="{26B286DB-C50B-484C-A5B6-2AE944CA4CB5}" type="slidenum">
              <a:rPr lang="en-US" smtClean="0"/>
              <a:pPr/>
              <a:t>3</a:t>
            </a:fld>
            <a:endParaRPr lang="en-US"/>
          </a:p>
        </p:txBody>
      </p:sp>
    </p:spTree>
    <p:extLst>
      <p:ext uri="{BB962C8B-B14F-4D97-AF65-F5344CB8AC3E}">
        <p14:creationId xmlns:p14="http://schemas.microsoft.com/office/powerpoint/2010/main" val="2861404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general, it is a good idea to avoid having our programs crash. If we can anticipate when something unexpected happens, we can try to cater for it and at least provide a useful error message to the user. In Python, we do this using the try…except… block. The code under the try block is the code that you want to test that might raise an exception. The code under the except block will be executed if an exception is raised.</a:t>
            </a:r>
          </a:p>
        </p:txBody>
      </p:sp>
      <p:sp>
        <p:nvSpPr>
          <p:cNvPr id="4" name="Slide Number Placeholder 3"/>
          <p:cNvSpPr>
            <a:spLocks noGrp="1"/>
          </p:cNvSpPr>
          <p:nvPr>
            <p:ph type="sldNum" sz="quarter" idx="5"/>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1411436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consider the following code that computes the reciprocal of a number that is entered by the user. If the user enters zero, the division operation will raise a </a:t>
            </a:r>
            <a:r>
              <a:rPr lang="en-US" dirty="0" err="1"/>
              <a:t>ZeroDivisionError</a:t>
            </a:r>
            <a:r>
              <a:rPr lang="en-US" dirty="0"/>
              <a:t> exception and the program will crash.</a:t>
            </a:r>
          </a:p>
        </p:txBody>
      </p:sp>
      <p:sp>
        <p:nvSpPr>
          <p:cNvPr id="4" name="Slide Number Placeholder 3"/>
          <p:cNvSpPr>
            <a:spLocks noGrp="1"/>
          </p:cNvSpPr>
          <p:nvPr>
            <p:ph type="sldNum" sz="quarter" idx="5"/>
          </p:nvPr>
        </p:nvSpPr>
        <p:spPr/>
        <p:txBody>
          <a:bodyPr/>
          <a:lstStyle/>
          <a:p>
            <a:fld id="{26B286DB-C50B-484C-A5B6-2AE944CA4CB5}" type="slidenum">
              <a:rPr lang="en-US" smtClean="0"/>
              <a:pPr/>
              <a:t>5</a:t>
            </a:fld>
            <a:endParaRPr lang="en-US"/>
          </a:p>
        </p:txBody>
      </p:sp>
    </p:spTree>
    <p:extLst>
      <p:ext uri="{BB962C8B-B14F-4D97-AF65-F5344CB8AC3E}">
        <p14:creationId xmlns:p14="http://schemas.microsoft.com/office/powerpoint/2010/main" val="1833079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avoid this crash, we can encapsulate the code in a try…except… block. This way, when the code raises the </a:t>
            </a:r>
            <a:r>
              <a:rPr lang="en-US" dirty="0" err="1"/>
              <a:t>ZeroDivisionError</a:t>
            </a:r>
            <a:r>
              <a:rPr lang="en-US" dirty="0"/>
              <a:t> exception, the code in the except block will be executed. Here we print the error message “Computation error”. Note that the except block executes no matter what exception is raised, so if the user enters a string like “Hello” and the program attempts to convert it into a float, the </a:t>
            </a:r>
            <a:r>
              <a:rPr lang="en-US" dirty="0" err="1"/>
              <a:t>ValueError</a:t>
            </a:r>
            <a:r>
              <a:rPr lang="en-US" dirty="0"/>
              <a:t> that is raised will also cause the except block to execute.</a:t>
            </a:r>
          </a:p>
        </p:txBody>
      </p:sp>
      <p:sp>
        <p:nvSpPr>
          <p:cNvPr id="4" name="Slide Number Placeholder 3"/>
          <p:cNvSpPr>
            <a:spLocks noGrp="1"/>
          </p:cNvSpPr>
          <p:nvPr>
            <p:ph type="sldNum" sz="quarter" idx="5"/>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37171262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Python provides several in-built exceptions. Here are a few of them.</a:t>
            </a:r>
          </a:p>
          <a:p>
            <a:endParaRPr lang="en-US" dirty="0"/>
          </a:p>
          <a:p>
            <a:r>
              <a:rPr lang="en-US" dirty="0"/>
              <a:t>All exceptions derive from the Exception base class. You will learn more about base classes when you cover object-oriented programming in future modules.</a:t>
            </a:r>
          </a:p>
          <a:p>
            <a:r>
              <a:rPr lang="en-US" dirty="0"/>
              <a:t>An </a:t>
            </a:r>
            <a:r>
              <a:rPr lang="en-US" dirty="0" err="1"/>
              <a:t>AssertionError</a:t>
            </a:r>
            <a:r>
              <a:rPr lang="en-US" dirty="0"/>
              <a:t> is raised when an assert statement fails. We will discuss more about assert statements later in this lesson.</a:t>
            </a:r>
          </a:p>
          <a:p>
            <a:r>
              <a:rPr lang="en-US" dirty="0"/>
              <a:t>A </a:t>
            </a:r>
            <a:r>
              <a:rPr lang="en-US" dirty="0" err="1"/>
              <a:t>ModuleNotFoundError</a:t>
            </a:r>
            <a:r>
              <a:rPr lang="en-US" dirty="0"/>
              <a:t> is raised when the program attempts to import some module, but encounters some problem. In this example, the name of the math module was misspelled, leading to a </a:t>
            </a:r>
            <a:r>
              <a:rPr lang="en-US" dirty="0" err="1"/>
              <a:t>ModuleNotFoundError</a:t>
            </a:r>
            <a:r>
              <a:rPr lang="en-US" dirty="0"/>
              <a:t> exception.</a:t>
            </a:r>
          </a:p>
        </p:txBody>
      </p:sp>
      <p:sp>
        <p:nvSpPr>
          <p:cNvPr id="4" name="Slide Number Placeholder 3"/>
          <p:cNvSpPr>
            <a:spLocks noGrp="1"/>
          </p:cNvSpPr>
          <p:nvPr>
            <p:ph type="sldNum" sz="quarter" idx="5"/>
          </p:nvPr>
        </p:nvSpPr>
        <p:spPr/>
        <p:txBody>
          <a:bodyPr/>
          <a:lstStyle/>
          <a:p>
            <a:fld id="{26B286DB-C50B-484C-A5B6-2AE944CA4CB5}" type="slidenum">
              <a:rPr lang="en-US" smtClean="0"/>
              <a:pPr/>
              <a:t>7</a:t>
            </a:fld>
            <a:endParaRPr lang="en-US"/>
          </a:p>
        </p:txBody>
      </p:sp>
    </p:spTree>
    <p:extLst>
      <p:ext uri="{BB962C8B-B14F-4D97-AF65-F5344CB8AC3E}">
        <p14:creationId xmlns:p14="http://schemas.microsoft.com/office/powerpoint/2010/main" val="3122836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t>
            </a:r>
            <a:r>
              <a:rPr lang="en-US" dirty="0" err="1"/>
              <a:t>IndexError</a:t>
            </a:r>
            <a:r>
              <a:rPr lang="en-US" dirty="0"/>
              <a:t> is raised when a program attempts to access an element in a sequence that is out of range. For example, if you try to print the element at index 2 in a list that only has two elements, an </a:t>
            </a:r>
            <a:r>
              <a:rPr lang="en-US" dirty="0" err="1"/>
              <a:t>IndexError</a:t>
            </a:r>
            <a:r>
              <a:rPr lang="en-US" dirty="0"/>
              <a:t> will be raised because the list only has elements at indexes 0 and 1.</a:t>
            </a:r>
          </a:p>
          <a:p>
            <a:r>
              <a:rPr lang="en-US" dirty="0"/>
              <a:t>A </a:t>
            </a:r>
            <a:r>
              <a:rPr lang="en-US" dirty="0" err="1"/>
              <a:t>NameError</a:t>
            </a:r>
            <a:r>
              <a:rPr lang="en-US" dirty="0"/>
              <a:t> is raised if you try to access a variable or function before it is declared.</a:t>
            </a:r>
          </a:p>
          <a:p>
            <a:r>
              <a:rPr lang="en-US" dirty="0"/>
              <a:t>A </a:t>
            </a:r>
            <a:r>
              <a:rPr lang="en-US" dirty="0" err="1"/>
              <a:t>TypeError</a:t>
            </a:r>
            <a:r>
              <a:rPr lang="en-US" dirty="0"/>
              <a:t> is raised when a function is given an argument of the wrong type. In this case, the math square root function is expecting a numerical value, but is given a string instead. This raises a </a:t>
            </a:r>
            <a:r>
              <a:rPr lang="en-US" dirty="0" err="1"/>
              <a:t>TypeError</a:t>
            </a:r>
            <a:r>
              <a:rPr lang="en-US" dirty="0"/>
              <a:t>.</a:t>
            </a:r>
          </a:p>
        </p:txBody>
      </p:sp>
      <p:sp>
        <p:nvSpPr>
          <p:cNvPr id="4" name="Slide Number Placeholder 3"/>
          <p:cNvSpPr>
            <a:spLocks noGrp="1"/>
          </p:cNvSpPr>
          <p:nvPr>
            <p:ph type="sldNum" sz="quarter" idx="5"/>
          </p:nvPr>
        </p:nvSpPr>
        <p:spPr/>
        <p:txBody>
          <a:bodyPr/>
          <a:lstStyle/>
          <a:p>
            <a:fld id="{26B286DB-C50B-484C-A5B6-2AE944CA4CB5}" type="slidenum">
              <a:rPr lang="en-US" smtClean="0"/>
              <a:pPr/>
              <a:t>8</a:t>
            </a:fld>
            <a:endParaRPr lang="en-US"/>
          </a:p>
        </p:txBody>
      </p:sp>
    </p:spTree>
    <p:extLst>
      <p:ext uri="{BB962C8B-B14F-4D97-AF65-F5344CB8AC3E}">
        <p14:creationId xmlns:p14="http://schemas.microsoft.com/office/powerpoint/2010/main" val="775658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other hand, a </a:t>
            </a:r>
            <a:r>
              <a:rPr lang="en-US" dirty="0" err="1"/>
              <a:t>ValueError</a:t>
            </a:r>
            <a:r>
              <a:rPr lang="en-US" dirty="0"/>
              <a:t> is raised if the type of the argument is correct, but the value is not. If you call the math square root function on a negative number, it is not a </a:t>
            </a:r>
            <a:r>
              <a:rPr lang="en-US" dirty="0" err="1"/>
              <a:t>TypeError</a:t>
            </a:r>
            <a:r>
              <a:rPr lang="en-US" dirty="0"/>
              <a:t> since square root is expecting a numerical value. However, it raises a </a:t>
            </a:r>
            <a:r>
              <a:rPr lang="en-US" dirty="0" err="1"/>
              <a:t>ValueError</a:t>
            </a:r>
            <a:r>
              <a:rPr lang="en-US" dirty="0"/>
              <a:t> because square root can only handle a non-negative value.</a:t>
            </a:r>
          </a:p>
          <a:p>
            <a:r>
              <a:rPr lang="en-US" dirty="0"/>
              <a:t>You get a </a:t>
            </a:r>
            <a:r>
              <a:rPr lang="en-US" dirty="0" err="1"/>
              <a:t>ZeroDivisionError</a:t>
            </a:r>
            <a:r>
              <a:rPr lang="en-US" dirty="0"/>
              <a:t> if you try to divide or modulo by zero.</a:t>
            </a:r>
          </a:p>
          <a:p>
            <a:r>
              <a:rPr lang="en-US" dirty="0"/>
              <a:t>A </a:t>
            </a:r>
            <a:r>
              <a:rPr lang="en-US" dirty="0" err="1"/>
              <a:t>FileNotFoundError</a:t>
            </a:r>
            <a:r>
              <a:rPr lang="en-US" dirty="0"/>
              <a:t> is raised when you attempt to access a file, but the system cannot locate the file.</a:t>
            </a:r>
          </a:p>
          <a:p>
            <a:endParaRPr lang="en-US" dirty="0"/>
          </a:p>
          <a:p>
            <a:r>
              <a:rPr lang="en-US" dirty="0"/>
              <a:t>There are several other in-built exceptions provided by Python. The full list can be found via this link to the official Python documentation.</a:t>
            </a:r>
          </a:p>
        </p:txBody>
      </p:sp>
      <p:sp>
        <p:nvSpPr>
          <p:cNvPr id="4" name="Slide Number Placeholder 3"/>
          <p:cNvSpPr>
            <a:spLocks noGrp="1"/>
          </p:cNvSpPr>
          <p:nvPr>
            <p:ph type="sldNum" sz="quarter" idx="5"/>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4473693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6001643"/>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dirty="0">
                <a:solidFill>
                  <a:schemeClr val="tx1"/>
                </a:solidFill>
              </a:rPr>
              <a:t>13</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a:t>&lt;&lt;Title&gt;&gt;</a:t>
            </a:r>
            <a:endParaRPr lang="en-US" dirty="0"/>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0" name="Rectangle 14"/>
          <p:cNvSpPr>
            <a:spLocks noChangeArrowheads="1"/>
          </p:cNvSpPr>
          <p:nvPr userDrawn="1"/>
        </p:nvSpPr>
        <p:spPr bwMode="auto">
          <a:xfrm>
            <a:off x="2743200" y="3276599"/>
            <a:ext cx="4800600" cy="2536825"/>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4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Common ICT Programme</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Year 1 (2023/24), Semester 1</a:t>
            </a:r>
            <a:endParaRPr kumimoji="1" lang="en-GB" sz="4800" dirty="0">
              <a:effectLst>
                <a:outerShdw blurRad="38100" dist="38100" dir="2700000" algn="tl">
                  <a:srgbClr val="C0C0C0"/>
                </a:outerShdw>
              </a:effectLst>
            </a:endParaRPr>
          </a:p>
          <a:p>
            <a:pPr algn="ctr">
              <a:lnSpc>
                <a:spcPct val="90000"/>
              </a:lnSpc>
              <a:spcBef>
                <a:spcPct val="20000"/>
              </a:spcBef>
              <a:buClr>
                <a:schemeClr val="tx2"/>
              </a:buClr>
              <a:buSzPct val="140000"/>
              <a:buFont typeface="Wingdings" pitchFamily="2" charset="2"/>
              <a:buNone/>
              <a:defRPr/>
            </a:pPr>
            <a:endParaRPr kumimoji="1" lang="en-GB" sz="4400" dirty="0">
              <a:effectLst>
                <a:outerShdw blurRad="38100" dist="38100" dir="2700000" algn="tl">
                  <a:srgbClr val="C0C0C0"/>
                </a:outerShdw>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lvl1pPr>
              <a:defRPr>
                <a:solidFill>
                  <a:srgbClr val="660033"/>
                </a:solidFill>
              </a:defRPr>
            </a:lvl1pPr>
            <a:lvl2pPr>
              <a:defRPr>
                <a:solidFill>
                  <a:schemeClr val="tx1"/>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3"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2" name="Rectangle 16"/>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pic>
        <p:nvPicPr>
          <p:cNvPr id="13" name="Picture 22" descr="School of ICT"/>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457700" y="6302375"/>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 22/06/2023</a:t>
            </a:r>
          </a:p>
        </p:txBody>
      </p:sp>
      <p:sp>
        <p:nvSpPr>
          <p:cNvPr id="15" name="Rectangle 15"/>
          <p:cNvSpPr txBox="1">
            <a:spLocks noChangeArrowheads="1"/>
          </p:cNvSpPr>
          <p:nvPr userDrawn="1"/>
        </p:nvSpPr>
        <p:spPr bwMode="auto">
          <a:xfrm>
            <a:off x="7086600" y="6275387"/>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13-2</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194853C5-A003-4A14-A970-B15E2A293FB7}"/>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457200" indent="-457200" algn="l" rtl="0" eaLnBrk="0" fontAlgn="base" hangingPunct="0">
        <a:spcBef>
          <a:spcPct val="20000"/>
        </a:spcBef>
        <a:spcAft>
          <a:spcPct val="0"/>
        </a:spcAft>
        <a:buSzPct val="70000"/>
        <a:buFont typeface="Wingdings" panose="05000000000000000000" pitchFamily="2" charset="2"/>
        <a:buChar char="q"/>
        <a:defRPr sz="2800" b="1">
          <a:solidFill>
            <a:srgbClr val="640064"/>
          </a:solidFill>
          <a:latin typeface="Arial Narrow" panose="020B0606020202030204" pitchFamily="34" charset="0"/>
          <a:ea typeface="+mn-ea"/>
          <a:cs typeface="+mn-cs"/>
        </a:defRPr>
      </a:lvl1pPr>
      <a:lvl2pPr marL="800100" indent="-342900" algn="l" rtl="0" eaLnBrk="0" fontAlgn="base" hangingPunct="0">
        <a:spcBef>
          <a:spcPct val="20000"/>
        </a:spcBef>
        <a:spcAft>
          <a:spcPct val="0"/>
        </a:spcAft>
        <a:buFont typeface="Wingdings" panose="05000000000000000000" pitchFamily="2" charset="2"/>
        <a:buChar char="ü"/>
        <a:defRPr sz="2400">
          <a:solidFill>
            <a:schemeClr val="tx1"/>
          </a:solidFill>
          <a:latin typeface="Arial Narrow" panose="020B0606020202030204" pitchFamily="34" charset="0"/>
          <a:cs typeface="+mn-cs"/>
        </a:defRPr>
      </a:lvl2pPr>
      <a:lvl3pPr marL="1143000" indent="-228600" algn="l" rtl="0" eaLnBrk="0" fontAlgn="base" hangingPunct="0">
        <a:spcBef>
          <a:spcPct val="20000"/>
        </a:spcBef>
        <a:spcAft>
          <a:spcPct val="0"/>
        </a:spcAft>
        <a:buChar char="•"/>
        <a:defRPr sz="2000">
          <a:solidFill>
            <a:srgbClr val="0000FF"/>
          </a:solidFill>
          <a:latin typeface="Arial Narrow" panose="020B0606020202030204" pitchFamily="34" charset="0"/>
          <a:cs typeface="+mn-cs"/>
        </a:defRPr>
      </a:lvl3pPr>
      <a:lvl4pPr marL="16002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4pPr>
      <a:lvl5pPr marL="20574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1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1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4.png"/><Relationship Id="rId5" Type="http://schemas.openxmlformats.org/officeDocument/2006/relationships/image" Target="../media/image16.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4.png"/><Relationship Id="rId5" Type="http://schemas.openxmlformats.org/officeDocument/2006/relationships/image" Target="../media/image17.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image" Target="../media/image18.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hyperlink" Target="https://docs.python.org/3/library/exceptions.html" TargetMode="Externa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a:xfrm>
            <a:off x="1905000" y="2018046"/>
            <a:ext cx="6629400" cy="701731"/>
          </a:xfrm>
        </p:spPr>
        <p:txBody>
          <a:bodyPr/>
          <a:lstStyle/>
          <a:p>
            <a:r>
              <a:rPr lang="en-GB" dirty="0"/>
              <a:t>Exception Handling</a:t>
            </a:r>
          </a:p>
        </p:txBody>
      </p:sp>
      <p:pic>
        <p:nvPicPr>
          <p:cNvPr id="2" name="Audio 1">
            <a:hlinkClick r:id="" action="ppaction://media"/>
            <a:extLst>
              <a:ext uri="{FF2B5EF4-FFF2-40B4-BE49-F238E27FC236}">
                <a16:creationId xmlns:a16="http://schemas.microsoft.com/office/drawing/2014/main" id="{8FDAC6D0-74EE-420A-9924-900E8A925A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6162" y="144162"/>
            <a:ext cx="465438" cy="46543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196"/>
    </mc:Choice>
    <mc:Fallback xmlns="">
      <p:transition spd="slow" advTm="121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39283-661A-4C05-B738-05ACE9BA9788}"/>
              </a:ext>
            </a:extLst>
          </p:cNvPr>
          <p:cNvSpPr>
            <a:spLocks noGrp="1"/>
          </p:cNvSpPr>
          <p:nvPr>
            <p:ph type="title"/>
          </p:nvPr>
        </p:nvSpPr>
        <p:spPr/>
        <p:txBody>
          <a:bodyPr/>
          <a:lstStyle/>
          <a:p>
            <a:r>
              <a:rPr lang="en-US" dirty="0"/>
              <a:t>Handling Specific Exceptions</a:t>
            </a:r>
          </a:p>
        </p:txBody>
      </p:sp>
      <p:sp>
        <p:nvSpPr>
          <p:cNvPr id="3" name="Content Placeholder 2">
            <a:extLst>
              <a:ext uri="{FF2B5EF4-FFF2-40B4-BE49-F238E27FC236}">
                <a16:creationId xmlns:a16="http://schemas.microsoft.com/office/drawing/2014/main" id="{AB6C76FD-E662-41D8-B34B-685849BCF27C}"/>
              </a:ext>
            </a:extLst>
          </p:cNvPr>
          <p:cNvSpPr>
            <a:spLocks noGrp="1"/>
          </p:cNvSpPr>
          <p:nvPr>
            <p:ph idx="1"/>
          </p:nvPr>
        </p:nvSpPr>
        <p:spPr/>
        <p:txBody>
          <a:bodyPr/>
          <a:lstStyle/>
          <a:p>
            <a:r>
              <a:rPr lang="en-US" dirty="0"/>
              <a:t>We can handle specific exceptions differently</a:t>
            </a:r>
          </a:p>
        </p:txBody>
      </p:sp>
      <p:pic>
        <p:nvPicPr>
          <p:cNvPr id="6" name="Picture 5">
            <a:extLst>
              <a:ext uri="{FF2B5EF4-FFF2-40B4-BE49-F238E27FC236}">
                <a16:creationId xmlns:a16="http://schemas.microsoft.com/office/drawing/2014/main" id="{177CF2F6-18F0-4DB9-B209-73FAA88F9D96}"/>
              </a:ext>
            </a:extLst>
          </p:cNvPr>
          <p:cNvPicPr>
            <a:picLocks noChangeAspect="1"/>
          </p:cNvPicPr>
          <p:nvPr/>
        </p:nvPicPr>
        <p:blipFill>
          <a:blip r:embed="rId5"/>
          <a:stretch>
            <a:fillRect/>
          </a:stretch>
        </p:blipFill>
        <p:spPr>
          <a:xfrm>
            <a:off x="547687" y="1709737"/>
            <a:ext cx="8048625" cy="3438525"/>
          </a:xfrm>
          <a:prstGeom prst="rect">
            <a:avLst/>
          </a:prstGeom>
        </p:spPr>
      </p:pic>
      <p:pic>
        <p:nvPicPr>
          <p:cNvPr id="4" name="Audio 3">
            <a:hlinkClick r:id="" action="ppaction://media"/>
            <a:extLst>
              <a:ext uri="{FF2B5EF4-FFF2-40B4-BE49-F238E27FC236}">
                <a16:creationId xmlns:a16="http://schemas.microsoft.com/office/drawing/2014/main" id="{36117165-D687-44D2-9AA2-B3AEA4C5C0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152400"/>
            <a:ext cx="406400" cy="406400"/>
          </a:xfrm>
          <a:prstGeom prst="rect">
            <a:avLst/>
          </a:prstGeom>
        </p:spPr>
      </p:pic>
    </p:spTree>
    <p:extLst>
      <p:ext uri="{BB962C8B-B14F-4D97-AF65-F5344CB8AC3E}">
        <p14:creationId xmlns:p14="http://schemas.microsoft.com/office/powerpoint/2010/main" val="2165283215"/>
      </p:ext>
    </p:extLst>
  </p:cSld>
  <p:clrMapOvr>
    <a:masterClrMapping/>
  </p:clrMapOvr>
  <mc:AlternateContent xmlns:mc="http://schemas.openxmlformats.org/markup-compatibility/2006" xmlns:p14="http://schemas.microsoft.com/office/powerpoint/2010/main">
    <mc:Choice Requires="p14">
      <p:transition spd="slow" p14:dur="2000" advTm="26312"/>
    </mc:Choice>
    <mc:Fallback xmlns="">
      <p:transition spd="slow" advTm="26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39283-661A-4C05-B738-05ACE9BA9788}"/>
              </a:ext>
            </a:extLst>
          </p:cNvPr>
          <p:cNvSpPr>
            <a:spLocks noGrp="1"/>
          </p:cNvSpPr>
          <p:nvPr>
            <p:ph type="title"/>
          </p:nvPr>
        </p:nvSpPr>
        <p:spPr/>
        <p:txBody>
          <a:bodyPr/>
          <a:lstStyle/>
          <a:p>
            <a:r>
              <a:rPr lang="en-US" dirty="0"/>
              <a:t>Handling Specific Exceptions</a:t>
            </a:r>
          </a:p>
        </p:txBody>
      </p:sp>
      <p:sp>
        <p:nvSpPr>
          <p:cNvPr id="3" name="Content Placeholder 2">
            <a:extLst>
              <a:ext uri="{FF2B5EF4-FFF2-40B4-BE49-F238E27FC236}">
                <a16:creationId xmlns:a16="http://schemas.microsoft.com/office/drawing/2014/main" id="{AB6C76FD-E662-41D8-B34B-685849BCF27C}"/>
              </a:ext>
            </a:extLst>
          </p:cNvPr>
          <p:cNvSpPr>
            <a:spLocks noGrp="1"/>
          </p:cNvSpPr>
          <p:nvPr>
            <p:ph idx="1"/>
          </p:nvPr>
        </p:nvSpPr>
        <p:spPr/>
        <p:txBody>
          <a:bodyPr/>
          <a:lstStyle/>
          <a:p>
            <a:r>
              <a:rPr lang="en-US" dirty="0"/>
              <a:t>Sample output</a:t>
            </a:r>
          </a:p>
        </p:txBody>
      </p:sp>
      <p:pic>
        <p:nvPicPr>
          <p:cNvPr id="4" name="Picture 3">
            <a:extLst>
              <a:ext uri="{FF2B5EF4-FFF2-40B4-BE49-F238E27FC236}">
                <a16:creationId xmlns:a16="http://schemas.microsoft.com/office/drawing/2014/main" id="{C130CB0C-8AD9-4F6D-BB57-C9ED10AF3DD6}"/>
              </a:ext>
            </a:extLst>
          </p:cNvPr>
          <p:cNvPicPr>
            <a:picLocks noChangeAspect="1"/>
          </p:cNvPicPr>
          <p:nvPr/>
        </p:nvPicPr>
        <p:blipFill>
          <a:blip r:embed="rId5"/>
          <a:stretch>
            <a:fillRect/>
          </a:stretch>
        </p:blipFill>
        <p:spPr>
          <a:xfrm>
            <a:off x="381000" y="1524000"/>
            <a:ext cx="4191000" cy="2066925"/>
          </a:xfrm>
          <a:prstGeom prst="rect">
            <a:avLst/>
          </a:prstGeom>
        </p:spPr>
      </p:pic>
      <p:pic>
        <p:nvPicPr>
          <p:cNvPr id="5" name="Audio 4">
            <a:hlinkClick r:id="" action="ppaction://media"/>
            <a:extLst>
              <a:ext uri="{FF2B5EF4-FFF2-40B4-BE49-F238E27FC236}">
                <a16:creationId xmlns:a16="http://schemas.microsoft.com/office/drawing/2014/main" id="{54224A53-2189-41A6-A214-CE1F6C99366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10600" y="152400"/>
            <a:ext cx="406400" cy="406400"/>
          </a:xfrm>
          <a:prstGeom prst="rect">
            <a:avLst/>
          </a:prstGeom>
        </p:spPr>
      </p:pic>
    </p:spTree>
    <p:extLst>
      <p:ext uri="{BB962C8B-B14F-4D97-AF65-F5344CB8AC3E}">
        <p14:creationId xmlns:p14="http://schemas.microsoft.com/office/powerpoint/2010/main" val="3623604291"/>
      </p:ext>
    </p:extLst>
  </p:cSld>
  <p:clrMapOvr>
    <a:masterClrMapping/>
  </p:clrMapOvr>
  <mc:AlternateContent xmlns:mc="http://schemas.openxmlformats.org/markup-compatibility/2006" xmlns:p14="http://schemas.microsoft.com/office/powerpoint/2010/main">
    <mc:Choice Requires="p14">
      <p:transition spd="slow" p14:dur="2000" advTm="7815"/>
    </mc:Choice>
    <mc:Fallback xmlns="">
      <p:transition spd="slow" advTm="7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39283-661A-4C05-B738-05ACE9BA9788}"/>
              </a:ext>
            </a:extLst>
          </p:cNvPr>
          <p:cNvSpPr>
            <a:spLocks noGrp="1"/>
          </p:cNvSpPr>
          <p:nvPr>
            <p:ph type="title"/>
          </p:nvPr>
        </p:nvSpPr>
        <p:spPr/>
        <p:txBody>
          <a:bodyPr/>
          <a:lstStyle/>
          <a:p>
            <a:r>
              <a:rPr lang="en-US" dirty="0"/>
              <a:t>The </a:t>
            </a:r>
            <a:r>
              <a:rPr lang="en-US" dirty="0">
                <a:latin typeface="Courier New" panose="02070309020205020404" pitchFamily="49" charset="0"/>
                <a:cs typeface="Courier New" panose="02070309020205020404" pitchFamily="49" charset="0"/>
              </a:rPr>
              <a:t>else</a:t>
            </a:r>
            <a:r>
              <a:rPr lang="en-US" dirty="0"/>
              <a:t> clause</a:t>
            </a:r>
          </a:p>
        </p:txBody>
      </p:sp>
      <p:sp>
        <p:nvSpPr>
          <p:cNvPr id="3" name="Content Placeholder 2">
            <a:extLst>
              <a:ext uri="{FF2B5EF4-FFF2-40B4-BE49-F238E27FC236}">
                <a16:creationId xmlns:a16="http://schemas.microsoft.com/office/drawing/2014/main" id="{AB6C76FD-E662-41D8-B34B-685849BCF27C}"/>
              </a:ext>
            </a:extLst>
          </p:cNvPr>
          <p:cNvSpPr>
            <a:spLocks noGrp="1"/>
          </p:cNvSpPr>
          <p:nvPr>
            <p:ph idx="1"/>
          </p:nvPr>
        </p:nvSpPr>
        <p:spPr/>
        <p:txBody>
          <a:bodyPr/>
          <a:lstStyle/>
          <a:p>
            <a:r>
              <a:rPr lang="en-US" dirty="0"/>
              <a:t>We can use </a:t>
            </a:r>
            <a:r>
              <a:rPr lang="en-US" dirty="0">
                <a:latin typeface="Courier New" panose="02070309020205020404" pitchFamily="49" charset="0"/>
                <a:cs typeface="Courier New" panose="02070309020205020404" pitchFamily="49" charset="0"/>
              </a:rPr>
              <a:t>else</a:t>
            </a:r>
            <a:r>
              <a:rPr lang="en-US" dirty="0"/>
              <a:t> to execute a block of statements only if there are no exceptions</a:t>
            </a:r>
          </a:p>
        </p:txBody>
      </p:sp>
      <p:pic>
        <p:nvPicPr>
          <p:cNvPr id="6" name="Picture 5">
            <a:extLst>
              <a:ext uri="{FF2B5EF4-FFF2-40B4-BE49-F238E27FC236}">
                <a16:creationId xmlns:a16="http://schemas.microsoft.com/office/drawing/2014/main" id="{3D1AC828-0A7B-4115-AA2E-1E62F7AF1A94}"/>
              </a:ext>
            </a:extLst>
          </p:cNvPr>
          <p:cNvPicPr>
            <a:picLocks noChangeAspect="1"/>
          </p:cNvPicPr>
          <p:nvPr/>
        </p:nvPicPr>
        <p:blipFill>
          <a:blip r:embed="rId5"/>
          <a:stretch>
            <a:fillRect/>
          </a:stretch>
        </p:blipFill>
        <p:spPr>
          <a:xfrm>
            <a:off x="457200" y="1788205"/>
            <a:ext cx="8105775" cy="4152900"/>
          </a:xfrm>
          <a:prstGeom prst="rect">
            <a:avLst/>
          </a:prstGeom>
        </p:spPr>
      </p:pic>
      <p:pic>
        <p:nvPicPr>
          <p:cNvPr id="4" name="Audio 3">
            <a:hlinkClick r:id="" action="ppaction://media"/>
            <a:extLst>
              <a:ext uri="{FF2B5EF4-FFF2-40B4-BE49-F238E27FC236}">
                <a16:creationId xmlns:a16="http://schemas.microsoft.com/office/drawing/2014/main" id="{609BFB2A-5A32-4FD2-99B0-8725ED40199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152400"/>
            <a:ext cx="406400" cy="406400"/>
          </a:xfrm>
          <a:prstGeom prst="rect">
            <a:avLst/>
          </a:prstGeom>
        </p:spPr>
      </p:pic>
    </p:spTree>
    <p:extLst>
      <p:ext uri="{BB962C8B-B14F-4D97-AF65-F5344CB8AC3E}">
        <p14:creationId xmlns:p14="http://schemas.microsoft.com/office/powerpoint/2010/main" val="3778785113"/>
      </p:ext>
    </p:extLst>
  </p:cSld>
  <p:clrMapOvr>
    <a:masterClrMapping/>
  </p:clrMapOvr>
  <mc:AlternateContent xmlns:mc="http://schemas.openxmlformats.org/markup-compatibility/2006" xmlns:p14="http://schemas.microsoft.com/office/powerpoint/2010/main">
    <mc:Choice Requires="p14">
      <p:transition spd="slow" p14:dur="2000" advTm="19391"/>
    </mc:Choice>
    <mc:Fallback xmlns="">
      <p:transition spd="slow" advTm="19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39283-661A-4C05-B738-05ACE9BA9788}"/>
              </a:ext>
            </a:extLst>
          </p:cNvPr>
          <p:cNvSpPr>
            <a:spLocks noGrp="1"/>
          </p:cNvSpPr>
          <p:nvPr>
            <p:ph type="title"/>
          </p:nvPr>
        </p:nvSpPr>
        <p:spPr/>
        <p:txBody>
          <a:bodyPr/>
          <a:lstStyle/>
          <a:p>
            <a:r>
              <a:rPr lang="en-US" dirty="0"/>
              <a:t>The </a:t>
            </a:r>
            <a:r>
              <a:rPr lang="en-US" dirty="0">
                <a:latin typeface="Courier New" panose="02070309020205020404" pitchFamily="49" charset="0"/>
                <a:cs typeface="Courier New" panose="02070309020205020404" pitchFamily="49" charset="0"/>
              </a:rPr>
              <a:t>else</a:t>
            </a:r>
            <a:r>
              <a:rPr lang="en-US" dirty="0"/>
              <a:t> clause</a:t>
            </a:r>
          </a:p>
        </p:txBody>
      </p:sp>
      <p:sp>
        <p:nvSpPr>
          <p:cNvPr id="3" name="Content Placeholder 2">
            <a:extLst>
              <a:ext uri="{FF2B5EF4-FFF2-40B4-BE49-F238E27FC236}">
                <a16:creationId xmlns:a16="http://schemas.microsoft.com/office/drawing/2014/main" id="{AB6C76FD-E662-41D8-B34B-685849BCF27C}"/>
              </a:ext>
            </a:extLst>
          </p:cNvPr>
          <p:cNvSpPr>
            <a:spLocks noGrp="1"/>
          </p:cNvSpPr>
          <p:nvPr>
            <p:ph idx="1"/>
          </p:nvPr>
        </p:nvSpPr>
        <p:spPr/>
        <p:txBody>
          <a:bodyPr/>
          <a:lstStyle/>
          <a:p>
            <a:r>
              <a:rPr lang="en-US" dirty="0"/>
              <a:t>Sample output:</a:t>
            </a:r>
          </a:p>
        </p:txBody>
      </p:sp>
      <p:pic>
        <p:nvPicPr>
          <p:cNvPr id="6" name="Picture 5">
            <a:extLst>
              <a:ext uri="{FF2B5EF4-FFF2-40B4-BE49-F238E27FC236}">
                <a16:creationId xmlns:a16="http://schemas.microsoft.com/office/drawing/2014/main" id="{B0B75C5A-1D6A-4BB0-BDCD-6CC206FB5A60}"/>
              </a:ext>
            </a:extLst>
          </p:cNvPr>
          <p:cNvPicPr>
            <a:picLocks noChangeAspect="1"/>
          </p:cNvPicPr>
          <p:nvPr/>
        </p:nvPicPr>
        <p:blipFill>
          <a:blip r:embed="rId5"/>
          <a:stretch>
            <a:fillRect/>
          </a:stretch>
        </p:blipFill>
        <p:spPr>
          <a:xfrm>
            <a:off x="581025" y="1524000"/>
            <a:ext cx="7981950" cy="2400300"/>
          </a:xfrm>
          <a:prstGeom prst="rect">
            <a:avLst/>
          </a:prstGeom>
        </p:spPr>
      </p:pic>
      <p:pic>
        <p:nvPicPr>
          <p:cNvPr id="4" name="Audio 3">
            <a:hlinkClick r:id="" action="ppaction://media"/>
            <a:extLst>
              <a:ext uri="{FF2B5EF4-FFF2-40B4-BE49-F238E27FC236}">
                <a16:creationId xmlns:a16="http://schemas.microsoft.com/office/drawing/2014/main" id="{783CEFF6-C1B8-438F-AA98-292F3448FE7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152400"/>
            <a:ext cx="406400" cy="406400"/>
          </a:xfrm>
          <a:prstGeom prst="rect">
            <a:avLst/>
          </a:prstGeom>
        </p:spPr>
      </p:pic>
    </p:spTree>
    <p:extLst>
      <p:ext uri="{BB962C8B-B14F-4D97-AF65-F5344CB8AC3E}">
        <p14:creationId xmlns:p14="http://schemas.microsoft.com/office/powerpoint/2010/main" val="794507273"/>
      </p:ext>
    </p:extLst>
  </p:cSld>
  <p:clrMapOvr>
    <a:masterClrMapping/>
  </p:clrMapOvr>
  <mc:AlternateContent xmlns:mc="http://schemas.openxmlformats.org/markup-compatibility/2006" xmlns:p14="http://schemas.microsoft.com/office/powerpoint/2010/main">
    <mc:Choice Requires="p14">
      <p:transition spd="slow" p14:dur="2000" advTm="14099"/>
    </mc:Choice>
    <mc:Fallback xmlns="">
      <p:transition spd="slow" advTm="14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39283-661A-4C05-B738-05ACE9BA9788}"/>
              </a:ext>
            </a:extLst>
          </p:cNvPr>
          <p:cNvSpPr>
            <a:spLocks noGrp="1"/>
          </p:cNvSpPr>
          <p:nvPr>
            <p:ph type="title"/>
          </p:nvPr>
        </p:nvSpPr>
        <p:spPr/>
        <p:txBody>
          <a:bodyPr/>
          <a:lstStyle/>
          <a:p>
            <a:r>
              <a:rPr lang="en-US" dirty="0"/>
              <a:t>Testing using </a:t>
            </a:r>
            <a:r>
              <a:rPr lang="en-US" dirty="0">
                <a:latin typeface="Courier New" panose="02070309020205020404" pitchFamily="49" charset="0"/>
                <a:cs typeface="Courier New" panose="02070309020205020404" pitchFamily="49" charset="0"/>
              </a:rPr>
              <a:t>assert</a:t>
            </a:r>
          </a:p>
        </p:txBody>
      </p:sp>
      <p:sp>
        <p:nvSpPr>
          <p:cNvPr id="3" name="Content Placeholder 2">
            <a:extLst>
              <a:ext uri="{FF2B5EF4-FFF2-40B4-BE49-F238E27FC236}">
                <a16:creationId xmlns:a16="http://schemas.microsoft.com/office/drawing/2014/main" id="{AB6C76FD-E662-41D8-B34B-685849BCF27C}"/>
              </a:ext>
            </a:extLst>
          </p:cNvPr>
          <p:cNvSpPr>
            <a:spLocks noGrp="1"/>
          </p:cNvSpPr>
          <p:nvPr>
            <p:ph idx="1"/>
          </p:nvPr>
        </p:nvSpPr>
        <p:spPr/>
        <p:txBody>
          <a:bodyPr/>
          <a:lstStyle/>
          <a:p>
            <a:r>
              <a:rPr lang="en-US" dirty="0"/>
              <a:t>We can use </a:t>
            </a:r>
            <a:r>
              <a:rPr lang="en-US" dirty="0">
                <a:latin typeface="Courier New" panose="02070309020205020404" pitchFamily="49" charset="0"/>
                <a:cs typeface="Courier New" panose="02070309020205020404" pitchFamily="49" charset="0"/>
              </a:rPr>
              <a:t>assert</a:t>
            </a:r>
            <a:r>
              <a:rPr lang="en-US" dirty="0"/>
              <a:t> to test if a condition is true</a:t>
            </a:r>
          </a:p>
          <a:p>
            <a:pPr lvl="1"/>
            <a:r>
              <a:rPr lang="en-US" dirty="0"/>
              <a:t>If the condition is true, the code continues to execute</a:t>
            </a:r>
          </a:p>
          <a:p>
            <a:pPr lvl="1"/>
            <a:r>
              <a:rPr lang="en-US" dirty="0"/>
              <a:t>If the condition is false, an </a:t>
            </a:r>
            <a:r>
              <a:rPr lang="en-US" dirty="0" err="1"/>
              <a:t>AssertionError</a:t>
            </a:r>
            <a:r>
              <a:rPr lang="en-US" dirty="0"/>
              <a:t> is raised</a:t>
            </a:r>
          </a:p>
          <a:p>
            <a:r>
              <a:rPr lang="en-US" dirty="0"/>
              <a:t>Example:</a:t>
            </a:r>
          </a:p>
          <a:p>
            <a:endParaRPr lang="en-US" dirty="0"/>
          </a:p>
        </p:txBody>
      </p:sp>
      <p:pic>
        <p:nvPicPr>
          <p:cNvPr id="6" name="Picture 5">
            <a:extLst>
              <a:ext uri="{FF2B5EF4-FFF2-40B4-BE49-F238E27FC236}">
                <a16:creationId xmlns:a16="http://schemas.microsoft.com/office/drawing/2014/main" id="{ACCA8AE4-E6E2-4C62-BE89-4E9D4670792B}"/>
              </a:ext>
            </a:extLst>
          </p:cNvPr>
          <p:cNvPicPr>
            <a:picLocks noChangeAspect="1"/>
          </p:cNvPicPr>
          <p:nvPr/>
        </p:nvPicPr>
        <p:blipFill>
          <a:blip r:embed="rId5"/>
          <a:stretch>
            <a:fillRect/>
          </a:stretch>
        </p:blipFill>
        <p:spPr>
          <a:xfrm>
            <a:off x="685800" y="2895600"/>
            <a:ext cx="7477125" cy="2124075"/>
          </a:xfrm>
          <a:prstGeom prst="rect">
            <a:avLst/>
          </a:prstGeom>
        </p:spPr>
      </p:pic>
      <p:pic>
        <p:nvPicPr>
          <p:cNvPr id="4" name="Audio 3">
            <a:hlinkClick r:id="" action="ppaction://media"/>
            <a:extLst>
              <a:ext uri="{FF2B5EF4-FFF2-40B4-BE49-F238E27FC236}">
                <a16:creationId xmlns:a16="http://schemas.microsoft.com/office/drawing/2014/main" id="{A5444744-0F72-443A-B08A-6899B9583F6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152400"/>
            <a:ext cx="406400" cy="406400"/>
          </a:xfrm>
          <a:prstGeom prst="rect">
            <a:avLst/>
          </a:prstGeom>
        </p:spPr>
      </p:pic>
    </p:spTree>
    <p:extLst>
      <p:ext uri="{BB962C8B-B14F-4D97-AF65-F5344CB8AC3E}">
        <p14:creationId xmlns:p14="http://schemas.microsoft.com/office/powerpoint/2010/main" val="2466257921"/>
      </p:ext>
    </p:extLst>
  </p:cSld>
  <p:clrMapOvr>
    <a:masterClrMapping/>
  </p:clrMapOvr>
  <mc:AlternateContent xmlns:mc="http://schemas.openxmlformats.org/markup-compatibility/2006" xmlns:p14="http://schemas.microsoft.com/office/powerpoint/2010/main">
    <mc:Choice Requires="p14">
      <p:transition spd="slow" p14:dur="2000" advTm="39788"/>
    </mc:Choice>
    <mc:Fallback xmlns="">
      <p:transition spd="slow" advTm="39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39283-661A-4C05-B738-05ACE9BA9788}"/>
              </a:ext>
            </a:extLst>
          </p:cNvPr>
          <p:cNvSpPr>
            <a:spLocks noGrp="1"/>
          </p:cNvSpPr>
          <p:nvPr>
            <p:ph type="title"/>
          </p:nvPr>
        </p:nvSpPr>
        <p:spPr/>
        <p:txBody>
          <a:bodyPr/>
          <a:lstStyle/>
          <a:p>
            <a:r>
              <a:rPr lang="en-US" dirty="0"/>
              <a:t>Testing using </a:t>
            </a:r>
            <a:r>
              <a:rPr lang="en-US" dirty="0">
                <a:latin typeface="Courier New" panose="02070309020205020404" pitchFamily="49" charset="0"/>
                <a:cs typeface="Courier New" panose="02070309020205020404" pitchFamily="49" charset="0"/>
              </a:rPr>
              <a:t>assert</a:t>
            </a:r>
          </a:p>
        </p:txBody>
      </p:sp>
      <p:sp>
        <p:nvSpPr>
          <p:cNvPr id="3" name="Content Placeholder 2">
            <a:extLst>
              <a:ext uri="{FF2B5EF4-FFF2-40B4-BE49-F238E27FC236}">
                <a16:creationId xmlns:a16="http://schemas.microsoft.com/office/drawing/2014/main" id="{AB6C76FD-E662-41D8-B34B-685849BCF27C}"/>
              </a:ext>
            </a:extLst>
          </p:cNvPr>
          <p:cNvSpPr>
            <a:spLocks noGrp="1"/>
          </p:cNvSpPr>
          <p:nvPr>
            <p:ph idx="1"/>
          </p:nvPr>
        </p:nvSpPr>
        <p:spPr/>
        <p:txBody>
          <a:bodyPr/>
          <a:lstStyle/>
          <a:p>
            <a:r>
              <a:rPr lang="en-US" dirty="0"/>
              <a:t>Sample output:</a:t>
            </a:r>
          </a:p>
          <a:p>
            <a:endParaRPr lang="en-US" dirty="0"/>
          </a:p>
          <a:p>
            <a:endParaRPr lang="en-US" dirty="0"/>
          </a:p>
          <a:p>
            <a:endParaRPr lang="en-US" dirty="0"/>
          </a:p>
          <a:p>
            <a:endParaRPr lang="en-US" dirty="0"/>
          </a:p>
        </p:txBody>
      </p:sp>
      <p:pic>
        <p:nvPicPr>
          <p:cNvPr id="6" name="Picture 5">
            <a:extLst>
              <a:ext uri="{FF2B5EF4-FFF2-40B4-BE49-F238E27FC236}">
                <a16:creationId xmlns:a16="http://schemas.microsoft.com/office/drawing/2014/main" id="{904BCF87-44E6-4CAD-8328-5F9AD945CFCE}"/>
              </a:ext>
            </a:extLst>
          </p:cNvPr>
          <p:cNvPicPr>
            <a:picLocks noChangeAspect="1"/>
          </p:cNvPicPr>
          <p:nvPr/>
        </p:nvPicPr>
        <p:blipFill>
          <a:blip r:embed="rId5"/>
          <a:stretch>
            <a:fillRect/>
          </a:stretch>
        </p:blipFill>
        <p:spPr>
          <a:xfrm>
            <a:off x="342900" y="1524000"/>
            <a:ext cx="8458200" cy="1600200"/>
          </a:xfrm>
          <a:prstGeom prst="rect">
            <a:avLst/>
          </a:prstGeom>
        </p:spPr>
      </p:pic>
      <p:pic>
        <p:nvPicPr>
          <p:cNvPr id="4" name="Audio 3">
            <a:hlinkClick r:id="" action="ppaction://media"/>
            <a:extLst>
              <a:ext uri="{FF2B5EF4-FFF2-40B4-BE49-F238E27FC236}">
                <a16:creationId xmlns:a16="http://schemas.microsoft.com/office/drawing/2014/main" id="{D868BF7A-6691-4F61-BBF2-1F6A84D9D58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152400"/>
            <a:ext cx="406400" cy="406400"/>
          </a:xfrm>
          <a:prstGeom prst="rect">
            <a:avLst/>
          </a:prstGeom>
        </p:spPr>
      </p:pic>
    </p:spTree>
    <p:extLst>
      <p:ext uri="{BB962C8B-B14F-4D97-AF65-F5344CB8AC3E}">
        <p14:creationId xmlns:p14="http://schemas.microsoft.com/office/powerpoint/2010/main" val="2126576518"/>
      </p:ext>
    </p:extLst>
  </p:cSld>
  <p:clrMapOvr>
    <a:masterClrMapping/>
  </p:clrMapOvr>
  <mc:AlternateContent xmlns:mc="http://schemas.openxmlformats.org/markup-compatibility/2006" xmlns:p14="http://schemas.microsoft.com/office/powerpoint/2010/main">
    <mc:Choice Requires="p14">
      <p:transition spd="slow" p14:dur="2000" advTm="20112"/>
    </mc:Choice>
    <mc:Fallback xmlns="">
      <p:transition spd="slow" advTm="20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39283-661A-4C05-B738-05ACE9BA9788}"/>
              </a:ext>
            </a:extLst>
          </p:cNvPr>
          <p:cNvSpPr>
            <a:spLocks noGrp="1"/>
          </p:cNvSpPr>
          <p:nvPr>
            <p:ph type="title"/>
          </p:nvPr>
        </p:nvSpPr>
        <p:spPr/>
        <p:txBody>
          <a:bodyPr/>
          <a:lstStyle/>
          <a:p>
            <a:r>
              <a:rPr lang="en-US" dirty="0"/>
              <a:t>Testing using </a:t>
            </a:r>
            <a:r>
              <a:rPr lang="en-US" dirty="0">
                <a:latin typeface="Courier New" panose="02070309020205020404" pitchFamily="49" charset="0"/>
                <a:cs typeface="Courier New" panose="02070309020205020404" pitchFamily="49" charset="0"/>
              </a:rPr>
              <a:t>assert</a:t>
            </a:r>
          </a:p>
        </p:txBody>
      </p:sp>
      <p:sp>
        <p:nvSpPr>
          <p:cNvPr id="3" name="Content Placeholder 2">
            <a:extLst>
              <a:ext uri="{FF2B5EF4-FFF2-40B4-BE49-F238E27FC236}">
                <a16:creationId xmlns:a16="http://schemas.microsoft.com/office/drawing/2014/main" id="{AB6C76FD-E662-41D8-B34B-685849BCF27C}"/>
              </a:ext>
            </a:extLst>
          </p:cNvPr>
          <p:cNvSpPr>
            <a:spLocks noGrp="1"/>
          </p:cNvSpPr>
          <p:nvPr>
            <p:ph idx="1"/>
          </p:nvPr>
        </p:nvSpPr>
        <p:spPr/>
        <p:txBody>
          <a:bodyPr/>
          <a:lstStyle/>
          <a:p>
            <a:r>
              <a:rPr lang="en-US" dirty="0">
                <a:latin typeface="Courier New" panose="02070309020205020404" pitchFamily="49" charset="0"/>
                <a:cs typeface="Courier New" panose="02070309020205020404" pitchFamily="49" charset="0"/>
              </a:rPr>
              <a:t>assert</a:t>
            </a:r>
            <a:r>
              <a:rPr lang="en-US" dirty="0"/>
              <a:t> is a convenient way to check if a condition that you expect to be true is actually true</a:t>
            </a:r>
          </a:p>
          <a:p>
            <a:r>
              <a:rPr lang="en-US" dirty="0"/>
              <a:t>Since an exception is raised, you can treat it like other exceptions</a:t>
            </a:r>
          </a:p>
          <a:p>
            <a:endParaRPr lang="en-US" dirty="0"/>
          </a:p>
        </p:txBody>
      </p:sp>
      <p:pic>
        <p:nvPicPr>
          <p:cNvPr id="4" name="Picture 3">
            <a:extLst>
              <a:ext uri="{FF2B5EF4-FFF2-40B4-BE49-F238E27FC236}">
                <a16:creationId xmlns:a16="http://schemas.microsoft.com/office/drawing/2014/main" id="{73AC3307-18EB-4C4E-84A5-FD6044993414}"/>
              </a:ext>
            </a:extLst>
          </p:cNvPr>
          <p:cNvPicPr>
            <a:picLocks noChangeAspect="1"/>
          </p:cNvPicPr>
          <p:nvPr/>
        </p:nvPicPr>
        <p:blipFill>
          <a:blip r:embed="rId5"/>
          <a:stretch>
            <a:fillRect/>
          </a:stretch>
        </p:blipFill>
        <p:spPr>
          <a:xfrm>
            <a:off x="457200" y="2762250"/>
            <a:ext cx="8229600" cy="3105150"/>
          </a:xfrm>
          <a:prstGeom prst="rect">
            <a:avLst/>
          </a:prstGeom>
        </p:spPr>
      </p:pic>
      <p:pic>
        <p:nvPicPr>
          <p:cNvPr id="6" name="Audio 5">
            <a:hlinkClick r:id="" action="ppaction://media"/>
            <a:extLst>
              <a:ext uri="{FF2B5EF4-FFF2-40B4-BE49-F238E27FC236}">
                <a16:creationId xmlns:a16="http://schemas.microsoft.com/office/drawing/2014/main" id="{A5A2FFA0-9166-48C4-B6A9-79A27C84FE0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203200"/>
            <a:ext cx="406400" cy="406400"/>
          </a:xfrm>
          <a:prstGeom prst="rect">
            <a:avLst/>
          </a:prstGeom>
        </p:spPr>
      </p:pic>
    </p:spTree>
    <p:extLst>
      <p:ext uri="{BB962C8B-B14F-4D97-AF65-F5344CB8AC3E}">
        <p14:creationId xmlns:p14="http://schemas.microsoft.com/office/powerpoint/2010/main" val="1724763752"/>
      </p:ext>
    </p:extLst>
  </p:cSld>
  <p:clrMapOvr>
    <a:masterClrMapping/>
  </p:clrMapOvr>
  <mc:AlternateContent xmlns:mc="http://schemas.openxmlformats.org/markup-compatibility/2006" xmlns:p14="http://schemas.microsoft.com/office/powerpoint/2010/main">
    <mc:Choice Requires="p14">
      <p:transition spd="slow" p14:dur="2000" advTm="14831"/>
    </mc:Choice>
    <mc:Fallback xmlns="">
      <p:transition spd="slow" advTm="14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
        <p:nvSpPr>
          <p:cNvPr id="4" name="Rectangle 3">
            <a:extLst>
              <a:ext uri="{FF2B5EF4-FFF2-40B4-BE49-F238E27FC236}">
                <a16:creationId xmlns:a16="http://schemas.microsoft.com/office/drawing/2014/main" id="{2B84FF4D-6F9D-42E6-8E6F-ACCB3A1CF0BA}"/>
              </a:ext>
            </a:extLst>
          </p:cNvPr>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activities 4 </a:t>
            </a:r>
            <a:r>
              <a:rPr lang="en-US" altLang="en-US" sz="2400" b="1">
                <a:solidFill>
                  <a:schemeClr val="tx1"/>
                </a:solidFill>
                <a:latin typeface="Arial Narrow" panose="020B0606020202030204" pitchFamily="34" charset="0"/>
              </a:rPr>
              <a:t>and 5 </a:t>
            </a:r>
            <a:r>
              <a:rPr lang="en-US" altLang="en-US" sz="2400" b="1" dirty="0">
                <a:solidFill>
                  <a:schemeClr val="tx1"/>
                </a:solidFill>
                <a:latin typeface="Arial Narrow" panose="020B0606020202030204" pitchFamily="34" charset="0"/>
              </a:rPr>
              <a:t>now…</a:t>
            </a:r>
          </a:p>
        </p:txBody>
      </p:sp>
    </p:spTree>
    <p:extLst>
      <p:ext uri="{BB962C8B-B14F-4D97-AF65-F5344CB8AC3E}">
        <p14:creationId xmlns:p14="http://schemas.microsoft.com/office/powerpoint/2010/main" val="1919840201"/>
      </p:ext>
    </p:extLst>
  </p:cSld>
  <p:clrMapOvr>
    <a:masterClrMapping/>
  </p:clrMapOvr>
  <p:transition spd="slow" advTm="9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p:txBody>
          <a:bodyPr/>
          <a:lstStyle/>
          <a:p>
            <a:pPr>
              <a:defRPr/>
            </a:pPr>
            <a:r>
              <a:rPr lang="en-US"/>
              <a:t>Summary</a:t>
            </a:r>
          </a:p>
        </p:txBody>
      </p:sp>
      <p:sp>
        <p:nvSpPr>
          <p:cNvPr id="8196" name="Rectangle 6"/>
          <p:cNvSpPr>
            <a:spLocks noGrp="1" noChangeArrowheads="1"/>
          </p:cNvSpPr>
          <p:nvPr>
            <p:ph type="body" idx="1"/>
          </p:nvPr>
        </p:nvSpPr>
        <p:spPr/>
        <p:txBody>
          <a:bodyPr/>
          <a:lstStyle/>
          <a:p>
            <a:r>
              <a:rPr lang="en-US" altLang="en-US" dirty="0"/>
              <a:t>When something goes wrong in a Python program during run-time, an exception is raised</a:t>
            </a:r>
          </a:p>
          <a:p>
            <a:r>
              <a:rPr lang="en-US" altLang="en-US" dirty="0"/>
              <a:t>Python implements several built-in exceptions</a:t>
            </a:r>
          </a:p>
          <a:p>
            <a:pPr lvl="1"/>
            <a:r>
              <a:rPr lang="en-US" altLang="en-US" dirty="0"/>
              <a:t>Understanding the types of exceptions raised can help you debug your code</a:t>
            </a:r>
          </a:p>
          <a:p>
            <a:r>
              <a:rPr lang="en-US" altLang="en-US" dirty="0"/>
              <a:t>We can use </a:t>
            </a:r>
            <a:r>
              <a:rPr lang="en-US" altLang="en-US" dirty="0">
                <a:latin typeface="Courier New" panose="02070309020205020404" pitchFamily="49" charset="0"/>
                <a:cs typeface="Courier New" panose="02070309020205020404" pitchFamily="49" charset="0"/>
              </a:rPr>
              <a:t>assert</a:t>
            </a:r>
            <a:r>
              <a:rPr lang="en-US" altLang="en-US" dirty="0"/>
              <a:t> to help us make sure that a particular condition is true</a:t>
            </a:r>
          </a:p>
          <a:p>
            <a:endParaRPr lang="en-US" altLang="en-US" dirty="0"/>
          </a:p>
          <a:p>
            <a:r>
              <a:rPr lang="en-US" altLang="en-US" dirty="0"/>
              <a:t>Not covered: user-defined exceptions</a:t>
            </a:r>
          </a:p>
        </p:txBody>
      </p:sp>
      <p:pic>
        <p:nvPicPr>
          <p:cNvPr id="6" name="Audio 5">
            <a:hlinkClick r:id="" action="ppaction://media"/>
            <a:extLst>
              <a:ext uri="{FF2B5EF4-FFF2-40B4-BE49-F238E27FC236}">
                <a16:creationId xmlns:a16="http://schemas.microsoft.com/office/drawing/2014/main" id="{7FF9F2BB-3924-41DE-A532-FF80C5464B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152400"/>
            <a:ext cx="406400" cy="406400"/>
          </a:xfrm>
          <a:prstGeom prst="rect">
            <a:avLst/>
          </a:prstGeom>
        </p:spPr>
      </p:pic>
    </p:spTree>
    <p:extLst>
      <p:ext uri="{BB962C8B-B14F-4D97-AF65-F5344CB8AC3E}">
        <p14:creationId xmlns:p14="http://schemas.microsoft.com/office/powerpoint/2010/main" val="3547944164"/>
      </p:ext>
    </p:extLst>
  </p:cSld>
  <p:clrMapOvr>
    <a:masterClrMapping/>
  </p:clrMapOvr>
  <mc:AlternateContent xmlns:mc="http://schemas.openxmlformats.org/markup-compatibility/2006" xmlns:p14="http://schemas.microsoft.com/office/powerpoint/2010/main">
    <mc:Choice Requires="p14">
      <p:transition spd="slow" p14:dur="2000" advTm="39725"/>
    </mc:Choice>
    <mc:Fallback xmlns="">
      <p:transition spd="slow" advTm="397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dirty="0"/>
              <a:t>At the end of this lecture, you will learn</a:t>
            </a:r>
          </a:p>
          <a:p>
            <a:pPr marL="0" indent="0">
              <a:buNone/>
            </a:pPr>
            <a:endParaRPr lang="en-US" dirty="0"/>
          </a:p>
          <a:p>
            <a:r>
              <a:rPr lang="en-US" dirty="0"/>
              <a:t>What are exceptions</a:t>
            </a:r>
          </a:p>
          <a:p>
            <a:r>
              <a:rPr lang="en-US" dirty="0"/>
              <a:t>How to handle exceptions</a:t>
            </a:r>
          </a:p>
          <a:p>
            <a:r>
              <a:rPr lang="en-US" dirty="0"/>
              <a:t>Using </a:t>
            </a:r>
            <a:r>
              <a:rPr lang="en-US" dirty="0">
                <a:latin typeface="Courier New" panose="02070309020205020404" pitchFamily="49" charset="0"/>
                <a:cs typeface="Courier New" panose="02070309020205020404" pitchFamily="49" charset="0"/>
              </a:rPr>
              <a:t>assert</a:t>
            </a:r>
            <a:r>
              <a:rPr lang="en-US" dirty="0"/>
              <a:t> to help test your code</a:t>
            </a:r>
          </a:p>
          <a:p>
            <a:endParaRPr lang="en-US" dirty="0"/>
          </a:p>
        </p:txBody>
      </p:sp>
      <p:pic>
        <p:nvPicPr>
          <p:cNvPr id="5" name="Audio 4">
            <a:hlinkClick r:id="" action="ppaction://media"/>
            <a:extLst>
              <a:ext uri="{FF2B5EF4-FFF2-40B4-BE49-F238E27FC236}">
                <a16:creationId xmlns:a16="http://schemas.microsoft.com/office/drawing/2014/main" id="{1FC9771A-9D89-4933-96A8-BA3CE14413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63232" y="152400"/>
            <a:ext cx="428368" cy="373374"/>
          </a:xfrm>
          <a:prstGeom prst="rect">
            <a:avLst/>
          </a:prstGeom>
        </p:spPr>
      </p:pic>
    </p:spTree>
    <p:extLst>
      <p:ext uri="{BB962C8B-B14F-4D97-AF65-F5344CB8AC3E}">
        <p14:creationId xmlns:p14="http://schemas.microsoft.com/office/powerpoint/2010/main" val="3531562240"/>
      </p:ext>
    </p:extLst>
  </p:cSld>
  <p:clrMapOvr>
    <a:masterClrMapping/>
  </p:clrMapOvr>
  <mc:AlternateContent xmlns:mc="http://schemas.openxmlformats.org/markup-compatibility/2006" xmlns:p14="http://schemas.microsoft.com/office/powerpoint/2010/main">
    <mc:Choice Requires="p14">
      <p:transition spd="slow" p14:dur="2000" advTm="20469"/>
    </mc:Choice>
    <mc:Fallback xmlns="">
      <p:transition spd="slow" advTm="20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14423-DF4A-48AA-BE84-194671B0A266}"/>
              </a:ext>
            </a:extLst>
          </p:cNvPr>
          <p:cNvSpPr>
            <a:spLocks noGrp="1"/>
          </p:cNvSpPr>
          <p:nvPr>
            <p:ph type="title"/>
          </p:nvPr>
        </p:nvSpPr>
        <p:spPr/>
        <p:txBody>
          <a:bodyPr/>
          <a:lstStyle/>
          <a:p>
            <a:r>
              <a:rPr lang="en-US" dirty="0"/>
              <a:t>Syntax Errors vs. Exceptions</a:t>
            </a:r>
          </a:p>
        </p:txBody>
      </p:sp>
      <p:sp>
        <p:nvSpPr>
          <p:cNvPr id="3" name="Content Placeholder 2">
            <a:extLst>
              <a:ext uri="{FF2B5EF4-FFF2-40B4-BE49-F238E27FC236}">
                <a16:creationId xmlns:a16="http://schemas.microsoft.com/office/drawing/2014/main" id="{E18EDFA3-7596-4118-BB79-77A61742C255}"/>
              </a:ext>
            </a:extLst>
          </p:cNvPr>
          <p:cNvSpPr>
            <a:spLocks noGrp="1"/>
          </p:cNvSpPr>
          <p:nvPr>
            <p:ph idx="1"/>
          </p:nvPr>
        </p:nvSpPr>
        <p:spPr/>
        <p:txBody>
          <a:bodyPr/>
          <a:lstStyle/>
          <a:p>
            <a:r>
              <a:rPr lang="en-US" dirty="0"/>
              <a:t>A </a:t>
            </a:r>
            <a:r>
              <a:rPr lang="en-US" dirty="0">
                <a:solidFill>
                  <a:srgbClr val="FF0000"/>
                </a:solidFill>
              </a:rPr>
              <a:t>syntax error </a:t>
            </a:r>
            <a:r>
              <a:rPr lang="en-US" dirty="0"/>
              <a:t>occurs when the program structure is wrong:</a:t>
            </a:r>
          </a:p>
          <a:p>
            <a:endParaRPr lang="en-US" dirty="0"/>
          </a:p>
          <a:p>
            <a:pPr marL="0" indent="0">
              <a:buNone/>
            </a:pPr>
            <a:endParaRPr lang="en-US" dirty="0"/>
          </a:p>
          <a:p>
            <a:pPr lvl="1"/>
            <a:r>
              <a:rPr lang="en-US" dirty="0"/>
              <a:t>Happens before the code is executed</a:t>
            </a:r>
          </a:p>
          <a:p>
            <a:r>
              <a:rPr lang="en-US" dirty="0"/>
              <a:t>An </a:t>
            </a:r>
            <a:r>
              <a:rPr lang="en-US" dirty="0">
                <a:solidFill>
                  <a:srgbClr val="FF0000"/>
                </a:solidFill>
              </a:rPr>
              <a:t>exception</a:t>
            </a:r>
            <a:r>
              <a:rPr lang="en-US" dirty="0"/>
              <a:t> happens in syntactically correct code</a:t>
            </a:r>
          </a:p>
          <a:p>
            <a:pPr lvl="1"/>
            <a:endParaRPr lang="en-US" dirty="0"/>
          </a:p>
          <a:p>
            <a:pPr lvl="1"/>
            <a:endParaRPr lang="en-US" dirty="0"/>
          </a:p>
          <a:p>
            <a:pPr marL="457200" lvl="1" indent="0">
              <a:buNone/>
            </a:pPr>
            <a:endParaRPr lang="en-US" dirty="0"/>
          </a:p>
          <a:p>
            <a:pPr marL="457200" lvl="1" indent="0">
              <a:buNone/>
            </a:pPr>
            <a:endParaRPr lang="en-US" dirty="0"/>
          </a:p>
          <a:p>
            <a:pPr lvl="1"/>
            <a:r>
              <a:rPr lang="en-US" dirty="0"/>
              <a:t>Happens during runtime (the program “crashes”)</a:t>
            </a:r>
          </a:p>
        </p:txBody>
      </p:sp>
      <p:pic>
        <p:nvPicPr>
          <p:cNvPr id="4" name="Picture 3">
            <a:extLst>
              <a:ext uri="{FF2B5EF4-FFF2-40B4-BE49-F238E27FC236}">
                <a16:creationId xmlns:a16="http://schemas.microsoft.com/office/drawing/2014/main" id="{184840EC-FB6E-4274-A044-84FE0409190F}"/>
              </a:ext>
            </a:extLst>
          </p:cNvPr>
          <p:cNvPicPr>
            <a:picLocks noChangeAspect="1"/>
          </p:cNvPicPr>
          <p:nvPr/>
        </p:nvPicPr>
        <p:blipFill>
          <a:blip r:embed="rId5"/>
          <a:stretch>
            <a:fillRect/>
          </a:stretch>
        </p:blipFill>
        <p:spPr>
          <a:xfrm>
            <a:off x="228600" y="1524000"/>
            <a:ext cx="4724400" cy="695325"/>
          </a:xfrm>
          <a:prstGeom prst="rect">
            <a:avLst/>
          </a:prstGeom>
        </p:spPr>
      </p:pic>
      <p:pic>
        <p:nvPicPr>
          <p:cNvPr id="5" name="Picture 4">
            <a:extLst>
              <a:ext uri="{FF2B5EF4-FFF2-40B4-BE49-F238E27FC236}">
                <a16:creationId xmlns:a16="http://schemas.microsoft.com/office/drawing/2014/main" id="{C1A9D99D-6DB5-48FF-A9DC-3EDC787E00A1}"/>
              </a:ext>
            </a:extLst>
          </p:cNvPr>
          <p:cNvPicPr>
            <a:picLocks noChangeAspect="1"/>
          </p:cNvPicPr>
          <p:nvPr/>
        </p:nvPicPr>
        <p:blipFill>
          <a:blip r:embed="rId6"/>
          <a:stretch>
            <a:fillRect/>
          </a:stretch>
        </p:blipFill>
        <p:spPr>
          <a:xfrm>
            <a:off x="228600" y="3375819"/>
            <a:ext cx="7524750" cy="1714500"/>
          </a:xfrm>
          <a:prstGeom prst="rect">
            <a:avLst/>
          </a:prstGeom>
        </p:spPr>
      </p:pic>
      <p:pic>
        <p:nvPicPr>
          <p:cNvPr id="6" name="Audio 5">
            <a:hlinkClick r:id="" action="ppaction://media"/>
            <a:extLst>
              <a:ext uri="{FF2B5EF4-FFF2-40B4-BE49-F238E27FC236}">
                <a16:creationId xmlns:a16="http://schemas.microsoft.com/office/drawing/2014/main" id="{25D42253-6CD5-4F34-8CC8-FFF658A6081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85200" y="152400"/>
            <a:ext cx="406400" cy="406400"/>
          </a:xfrm>
          <a:prstGeom prst="rect">
            <a:avLst/>
          </a:prstGeom>
        </p:spPr>
      </p:pic>
    </p:spTree>
    <p:extLst>
      <p:ext uri="{BB962C8B-B14F-4D97-AF65-F5344CB8AC3E}">
        <p14:creationId xmlns:p14="http://schemas.microsoft.com/office/powerpoint/2010/main" val="4106549359"/>
      </p:ext>
    </p:extLst>
  </p:cSld>
  <p:clrMapOvr>
    <a:masterClrMapping/>
  </p:clrMapOvr>
  <mc:AlternateContent xmlns:mc="http://schemas.openxmlformats.org/markup-compatibility/2006" xmlns:p14="http://schemas.microsoft.com/office/powerpoint/2010/main">
    <mc:Choice Requires="p14">
      <p:transition spd="slow" p14:dur="2000" advTm="41683"/>
    </mc:Choice>
    <mc:Fallback xmlns="">
      <p:transition spd="slow" advTm="41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39283-661A-4C05-B738-05ACE9BA9788}"/>
              </a:ext>
            </a:extLst>
          </p:cNvPr>
          <p:cNvSpPr>
            <a:spLocks noGrp="1"/>
          </p:cNvSpPr>
          <p:nvPr>
            <p:ph type="title"/>
          </p:nvPr>
        </p:nvSpPr>
        <p:spPr/>
        <p:txBody>
          <a:bodyPr/>
          <a:lstStyle/>
          <a:p>
            <a:r>
              <a:rPr lang="en-US" dirty="0"/>
              <a:t>Exception Handling</a:t>
            </a:r>
          </a:p>
        </p:txBody>
      </p:sp>
      <p:sp>
        <p:nvSpPr>
          <p:cNvPr id="3" name="Content Placeholder 2">
            <a:extLst>
              <a:ext uri="{FF2B5EF4-FFF2-40B4-BE49-F238E27FC236}">
                <a16:creationId xmlns:a16="http://schemas.microsoft.com/office/drawing/2014/main" id="{AB6C76FD-E662-41D8-B34B-685849BCF27C}"/>
              </a:ext>
            </a:extLst>
          </p:cNvPr>
          <p:cNvSpPr>
            <a:spLocks noGrp="1"/>
          </p:cNvSpPr>
          <p:nvPr>
            <p:ph idx="1"/>
          </p:nvPr>
        </p:nvSpPr>
        <p:spPr/>
        <p:txBody>
          <a:bodyPr/>
          <a:lstStyle/>
          <a:p>
            <a:r>
              <a:rPr lang="en-US" dirty="0"/>
              <a:t>We want to avoid our programs crashing</a:t>
            </a:r>
          </a:p>
          <a:p>
            <a:r>
              <a:rPr lang="en-US" dirty="0"/>
              <a:t>If we know an exception could be raised, we can anticipate it using </a:t>
            </a:r>
            <a:r>
              <a:rPr lang="en-US" dirty="0">
                <a:latin typeface="Courier New" panose="02070309020205020404" pitchFamily="49" charset="0"/>
                <a:cs typeface="Courier New" panose="02070309020205020404" pitchFamily="49" charset="0"/>
              </a:rPr>
              <a:t>try</a:t>
            </a:r>
            <a:r>
              <a:rPr lang="en-US" dirty="0"/>
              <a:t>…</a:t>
            </a:r>
            <a:r>
              <a:rPr lang="en-US" dirty="0">
                <a:latin typeface="Courier New" panose="02070309020205020404" pitchFamily="49" charset="0"/>
                <a:cs typeface="Courier New" panose="02070309020205020404" pitchFamily="49" charset="0"/>
              </a:rPr>
              <a:t>except</a:t>
            </a:r>
            <a:r>
              <a:rPr lang="en-US" dirty="0"/>
              <a:t>…</a:t>
            </a:r>
          </a:p>
        </p:txBody>
      </p:sp>
      <p:pic>
        <p:nvPicPr>
          <p:cNvPr id="4" name="Picture 3">
            <a:extLst>
              <a:ext uri="{FF2B5EF4-FFF2-40B4-BE49-F238E27FC236}">
                <a16:creationId xmlns:a16="http://schemas.microsoft.com/office/drawing/2014/main" id="{CF05E752-0A45-4E4F-8C8A-CE60818AD9D3}"/>
              </a:ext>
            </a:extLst>
          </p:cNvPr>
          <p:cNvPicPr>
            <a:picLocks noChangeAspect="1"/>
          </p:cNvPicPr>
          <p:nvPr/>
        </p:nvPicPr>
        <p:blipFill>
          <a:blip r:embed="rId5"/>
          <a:stretch>
            <a:fillRect/>
          </a:stretch>
        </p:blipFill>
        <p:spPr>
          <a:xfrm>
            <a:off x="642937" y="2514600"/>
            <a:ext cx="7858125" cy="1409700"/>
          </a:xfrm>
          <a:prstGeom prst="rect">
            <a:avLst/>
          </a:prstGeom>
        </p:spPr>
      </p:pic>
      <p:pic>
        <p:nvPicPr>
          <p:cNvPr id="5" name="Audio 4">
            <a:hlinkClick r:id="" action="ppaction://media"/>
            <a:extLst>
              <a:ext uri="{FF2B5EF4-FFF2-40B4-BE49-F238E27FC236}">
                <a16:creationId xmlns:a16="http://schemas.microsoft.com/office/drawing/2014/main" id="{733C22E0-5FD0-4C94-BCC4-B7BEBF8D403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152400"/>
            <a:ext cx="406400" cy="406400"/>
          </a:xfrm>
          <a:prstGeom prst="rect">
            <a:avLst/>
          </a:prstGeom>
        </p:spPr>
      </p:pic>
    </p:spTree>
    <p:extLst>
      <p:ext uri="{BB962C8B-B14F-4D97-AF65-F5344CB8AC3E}">
        <p14:creationId xmlns:p14="http://schemas.microsoft.com/office/powerpoint/2010/main" val="4144088198"/>
      </p:ext>
    </p:extLst>
  </p:cSld>
  <p:clrMapOvr>
    <a:masterClrMapping/>
  </p:clrMapOvr>
  <mc:AlternateContent xmlns:mc="http://schemas.openxmlformats.org/markup-compatibility/2006" xmlns:p14="http://schemas.microsoft.com/office/powerpoint/2010/main">
    <mc:Choice Requires="p14">
      <p:transition spd="slow" p14:dur="2000" advTm="27791"/>
    </mc:Choice>
    <mc:Fallback xmlns="">
      <p:transition spd="slow" advTm="277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496F0-F197-4DA8-A344-7FDDC3E5E95B}"/>
              </a:ext>
            </a:extLst>
          </p:cNvPr>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try</a:t>
            </a:r>
            <a:r>
              <a:rPr lang="en-US" dirty="0"/>
              <a:t>…</a:t>
            </a:r>
            <a:r>
              <a:rPr lang="en-US" dirty="0">
                <a:latin typeface="Courier New" panose="02070309020205020404" pitchFamily="49" charset="0"/>
                <a:cs typeface="Courier New" panose="02070309020205020404" pitchFamily="49" charset="0"/>
              </a:rPr>
              <a:t>except</a:t>
            </a:r>
            <a:r>
              <a:rPr lang="en-US" dirty="0"/>
              <a:t>…</a:t>
            </a:r>
          </a:p>
        </p:txBody>
      </p:sp>
      <p:sp>
        <p:nvSpPr>
          <p:cNvPr id="3" name="Content Placeholder 2">
            <a:extLst>
              <a:ext uri="{FF2B5EF4-FFF2-40B4-BE49-F238E27FC236}">
                <a16:creationId xmlns:a16="http://schemas.microsoft.com/office/drawing/2014/main" id="{997F2775-E399-4B08-97EA-3A0E15062BEA}"/>
              </a:ext>
            </a:extLst>
          </p:cNvPr>
          <p:cNvSpPr>
            <a:spLocks noGrp="1"/>
          </p:cNvSpPr>
          <p:nvPr>
            <p:ph idx="1"/>
          </p:nvPr>
        </p:nvSpPr>
        <p:spPr/>
        <p:txBody>
          <a:bodyPr/>
          <a:lstStyle/>
          <a:p>
            <a:r>
              <a:rPr lang="en-US" dirty="0"/>
              <a:t>Example without exception handling:</a:t>
            </a:r>
          </a:p>
          <a:p>
            <a:endParaRPr lang="en-US" dirty="0"/>
          </a:p>
          <a:p>
            <a:endParaRPr lang="en-US" dirty="0"/>
          </a:p>
          <a:p>
            <a:pPr lvl="1"/>
            <a:endParaRPr lang="en-US" dirty="0"/>
          </a:p>
          <a:p>
            <a:pPr lvl="1"/>
            <a:r>
              <a:rPr lang="en-US" dirty="0"/>
              <a:t>Sample run:</a:t>
            </a:r>
          </a:p>
        </p:txBody>
      </p:sp>
      <p:pic>
        <p:nvPicPr>
          <p:cNvPr id="5" name="Picture 4">
            <a:extLst>
              <a:ext uri="{FF2B5EF4-FFF2-40B4-BE49-F238E27FC236}">
                <a16:creationId xmlns:a16="http://schemas.microsoft.com/office/drawing/2014/main" id="{E5688C9E-B4B9-4577-B719-F6B4CBF48270}"/>
              </a:ext>
            </a:extLst>
          </p:cNvPr>
          <p:cNvPicPr>
            <a:picLocks noChangeAspect="1"/>
          </p:cNvPicPr>
          <p:nvPr/>
        </p:nvPicPr>
        <p:blipFill>
          <a:blip r:embed="rId5"/>
          <a:stretch>
            <a:fillRect/>
          </a:stretch>
        </p:blipFill>
        <p:spPr>
          <a:xfrm>
            <a:off x="304800" y="1524000"/>
            <a:ext cx="7458075" cy="962025"/>
          </a:xfrm>
          <a:prstGeom prst="rect">
            <a:avLst/>
          </a:prstGeom>
        </p:spPr>
      </p:pic>
      <p:pic>
        <p:nvPicPr>
          <p:cNvPr id="4" name="Picture 3">
            <a:extLst>
              <a:ext uri="{FF2B5EF4-FFF2-40B4-BE49-F238E27FC236}">
                <a16:creationId xmlns:a16="http://schemas.microsoft.com/office/drawing/2014/main" id="{C32A545B-57DF-4162-A8FF-BEAD29340305}"/>
              </a:ext>
            </a:extLst>
          </p:cNvPr>
          <p:cNvPicPr>
            <a:picLocks noChangeAspect="1"/>
          </p:cNvPicPr>
          <p:nvPr/>
        </p:nvPicPr>
        <p:blipFill>
          <a:blip r:embed="rId6"/>
          <a:stretch>
            <a:fillRect/>
          </a:stretch>
        </p:blipFill>
        <p:spPr>
          <a:xfrm>
            <a:off x="87086" y="3397590"/>
            <a:ext cx="8934450" cy="1714500"/>
          </a:xfrm>
          <a:prstGeom prst="rect">
            <a:avLst/>
          </a:prstGeom>
        </p:spPr>
      </p:pic>
      <p:pic>
        <p:nvPicPr>
          <p:cNvPr id="6" name="Audio 5">
            <a:hlinkClick r:id="" action="ppaction://media"/>
            <a:extLst>
              <a:ext uri="{FF2B5EF4-FFF2-40B4-BE49-F238E27FC236}">
                <a16:creationId xmlns:a16="http://schemas.microsoft.com/office/drawing/2014/main" id="{3A287714-36FA-4C86-8674-514999CF197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85200" y="203200"/>
            <a:ext cx="406400" cy="406400"/>
          </a:xfrm>
          <a:prstGeom prst="rect">
            <a:avLst/>
          </a:prstGeom>
        </p:spPr>
      </p:pic>
    </p:spTree>
    <p:extLst>
      <p:ext uri="{BB962C8B-B14F-4D97-AF65-F5344CB8AC3E}">
        <p14:creationId xmlns:p14="http://schemas.microsoft.com/office/powerpoint/2010/main" val="1223579331"/>
      </p:ext>
    </p:extLst>
  </p:cSld>
  <p:clrMapOvr>
    <a:masterClrMapping/>
  </p:clrMapOvr>
  <mc:AlternateContent xmlns:mc="http://schemas.openxmlformats.org/markup-compatibility/2006" xmlns:p14="http://schemas.microsoft.com/office/powerpoint/2010/main">
    <mc:Choice Requires="p14">
      <p:transition spd="slow" p14:dur="2000" advTm="16645"/>
    </mc:Choice>
    <mc:Fallback xmlns="">
      <p:transition spd="slow" advTm="166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496F0-F197-4DA8-A344-7FDDC3E5E95B}"/>
              </a:ext>
            </a:extLst>
          </p:cNvPr>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try</a:t>
            </a:r>
            <a:r>
              <a:rPr lang="en-US" dirty="0"/>
              <a:t>…</a:t>
            </a:r>
            <a:r>
              <a:rPr lang="en-US" dirty="0">
                <a:latin typeface="Courier New" panose="02070309020205020404" pitchFamily="49" charset="0"/>
                <a:cs typeface="Courier New" panose="02070309020205020404" pitchFamily="49" charset="0"/>
              </a:rPr>
              <a:t>except</a:t>
            </a:r>
            <a:r>
              <a:rPr lang="en-US" dirty="0"/>
              <a:t>…</a:t>
            </a:r>
          </a:p>
        </p:txBody>
      </p:sp>
      <p:sp>
        <p:nvSpPr>
          <p:cNvPr id="3" name="Content Placeholder 2">
            <a:extLst>
              <a:ext uri="{FF2B5EF4-FFF2-40B4-BE49-F238E27FC236}">
                <a16:creationId xmlns:a16="http://schemas.microsoft.com/office/drawing/2014/main" id="{997F2775-E399-4B08-97EA-3A0E15062BEA}"/>
              </a:ext>
            </a:extLst>
          </p:cNvPr>
          <p:cNvSpPr>
            <a:spLocks noGrp="1"/>
          </p:cNvSpPr>
          <p:nvPr>
            <p:ph idx="1"/>
          </p:nvPr>
        </p:nvSpPr>
        <p:spPr/>
        <p:txBody>
          <a:bodyPr/>
          <a:lstStyle/>
          <a:p>
            <a:r>
              <a:rPr lang="en-US" dirty="0"/>
              <a:t>Example using </a:t>
            </a:r>
            <a:r>
              <a:rPr lang="en-US" dirty="0">
                <a:latin typeface="Courier New" panose="02070309020205020404" pitchFamily="49" charset="0"/>
                <a:cs typeface="Courier New" panose="02070309020205020404" pitchFamily="49" charset="0"/>
              </a:rPr>
              <a:t>try</a:t>
            </a:r>
            <a:r>
              <a:rPr lang="en-US" dirty="0"/>
              <a:t>…</a:t>
            </a:r>
            <a:r>
              <a:rPr lang="en-US" dirty="0">
                <a:latin typeface="Courier New" panose="02070309020205020404" pitchFamily="49" charset="0"/>
                <a:cs typeface="Courier New" panose="02070309020205020404" pitchFamily="49" charset="0"/>
              </a:rPr>
              <a:t>except</a:t>
            </a:r>
            <a:r>
              <a:rPr lang="en-US" dirty="0"/>
              <a:t>…:</a:t>
            </a:r>
          </a:p>
          <a:p>
            <a:endParaRPr lang="en-US" dirty="0"/>
          </a:p>
          <a:p>
            <a:endParaRPr lang="en-US" dirty="0"/>
          </a:p>
          <a:p>
            <a:endParaRPr lang="en-US" dirty="0"/>
          </a:p>
          <a:p>
            <a:endParaRPr lang="en-US" dirty="0"/>
          </a:p>
          <a:p>
            <a:pPr lvl="1"/>
            <a:r>
              <a:rPr lang="en-US" dirty="0"/>
              <a:t>Sample runs:</a:t>
            </a:r>
          </a:p>
        </p:txBody>
      </p:sp>
      <p:pic>
        <p:nvPicPr>
          <p:cNvPr id="6" name="Picture 5">
            <a:extLst>
              <a:ext uri="{FF2B5EF4-FFF2-40B4-BE49-F238E27FC236}">
                <a16:creationId xmlns:a16="http://schemas.microsoft.com/office/drawing/2014/main" id="{E02DBA13-B074-43CB-9CD9-1E0AADD66461}"/>
              </a:ext>
            </a:extLst>
          </p:cNvPr>
          <p:cNvPicPr>
            <a:picLocks noChangeAspect="1"/>
          </p:cNvPicPr>
          <p:nvPr/>
        </p:nvPicPr>
        <p:blipFill>
          <a:blip r:embed="rId5"/>
          <a:stretch>
            <a:fillRect/>
          </a:stretch>
        </p:blipFill>
        <p:spPr>
          <a:xfrm>
            <a:off x="495300" y="1388609"/>
            <a:ext cx="8153400" cy="2095500"/>
          </a:xfrm>
          <a:prstGeom prst="rect">
            <a:avLst/>
          </a:prstGeom>
        </p:spPr>
      </p:pic>
      <p:pic>
        <p:nvPicPr>
          <p:cNvPr id="7" name="Picture 6">
            <a:extLst>
              <a:ext uri="{FF2B5EF4-FFF2-40B4-BE49-F238E27FC236}">
                <a16:creationId xmlns:a16="http://schemas.microsoft.com/office/drawing/2014/main" id="{D5C5C945-E5C7-404D-AD57-3FC208F05D2F}"/>
              </a:ext>
            </a:extLst>
          </p:cNvPr>
          <p:cNvPicPr>
            <a:picLocks noChangeAspect="1"/>
          </p:cNvPicPr>
          <p:nvPr/>
        </p:nvPicPr>
        <p:blipFill>
          <a:blip r:embed="rId6"/>
          <a:stretch>
            <a:fillRect/>
          </a:stretch>
        </p:blipFill>
        <p:spPr>
          <a:xfrm>
            <a:off x="523875" y="3870778"/>
            <a:ext cx="4048125" cy="2047875"/>
          </a:xfrm>
          <a:prstGeom prst="rect">
            <a:avLst/>
          </a:prstGeom>
        </p:spPr>
      </p:pic>
      <p:pic>
        <p:nvPicPr>
          <p:cNvPr id="9" name="Audio 8">
            <a:hlinkClick r:id="" action="ppaction://media"/>
            <a:extLst>
              <a:ext uri="{FF2B5EF4-FFF2-40B4-BE49-F238E27FC236}">
                <a16:creationId xmlns:a16="http://schemas.microsoft.com/office/drawing/2014/main" id="{86F7ACDE-1B8E-4C09-9EBC-9FD94E001EA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85200" y="152400"/>
            <a:ext cx="406400" cy="406400"/>
          </a:xfrm>
          <a:prstGeom prst="rect">
            <a:avLst/>
          </a:prstGeom>
        </p:spPr>
      </p:pic>
    </p:spTree>
    <p:extLst>
      <p:ext uri="{BB962C8B-B14F-4D97-AF65-F5344CB8AC3E}">
        <p14:creationId xmlns:p14="http://schemas.microsoft.com/office/powerpoint/2010/main" val="3248380496"/>
      </p:ext>
    </p:extLst>
  </p:cSld>
  <p:clrMapOvr>
    <a:masterClrMapping/>
  </p:clrMapOvr>
  <mc:AlternateContent xmlns:mc="http://schemas.openxmlformats.org/markup-compatibility/2006" xmlns:p14="http://schemas.microsoft.com/office/powerpoint/2010/main">
    <mc:Choice Requires="p14">
      <p:transition spd="slow" p14:dur="2000" advTm="31824"/>
    </mc:Choice>
    <mc:Fallback xmlns="">
      <p:transition spd="slow" advTm="3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Common Built-in Exceptions</a:t>
            </a:r>
          </a:p>
        </p:txBody>
      </p:sp>
      <p:graphicFrame>
        <p:nvGraphicFramePr>
          <p:cNvPr id="9" name="Table 8"/>
          <p:cNvGraphicFramePr>
            <a:graphicFrameLocks noGrp="1"/>
          </p:cNvGraphicFramePr>
          <p:nvPr>
            <p:extLst>
              <p:ext uri="{D42A27DB-BD31-4B8C-83A1-F6EECF244321}">
                <p14:modId xmlns:p14="http://schemas.microsoft.com/office/powerpoint/2010/main" val="1605243276"/>
              </p:ext>
            </p:extLst>
          </p:nvPr>
        </p:nvGraphicFramePr>
        <p:xfrm>
          <a:off x="30892" y="838200"/>
          <a:ext cx="9067800" cy="4267200"/>
        </p:xfrm>
        <a:graphic>
          <a:graphicData uri="http://schemas.openxmlformats.org/drawingml/2006/table">
            <a:tbl>
              <a:tblPr/>
              <a:tblGrid>
                <a:gridCol w="2636108">
                  <a:extLst>
                    <a:ext uri="{9D8B030D-6E8A-4147-A177-3AD203B41FA5}">
                      <a16:colId xmlns:a16="http://schemas.microsoft.com/office/drawing/2014/main" val="20000"/>
                    </a:ext>
                  </a:extLst>
                </a:gridCol>
                <a:gridCol w="4191000">
                  <a:extLst>
                    <a:ext uri="{9D8B030D-6E8A-4147-A177-3AD203B41FA5}">
                      <a16:colId xmlns:a16="http://schemas.microsoft.com/office/drawing/2014/main" val="20001"/>
                    </a:ext>
                  </a:extLst>
                </a:gridCol>
                <a:gridCol w="2240692">
                  <a:extLst>
                    <a:ext uri="{9D8B030D-6E8A-4147-A177-3AD203B41FA5}">
                      <a16:colId xmlns:a16="http://schemas.microsoft.com/office/drawing/2014/main" val="20002"/>
                    </a:ext>
                  </a:extLst>
                </a:gridCol>
              </a:tblGrid>
              <a:tr h="743043">
                <a:tc>
                  <a:txBody>
                    <a:bodyPr/>
                    <a:lstStyle/>
                    <a:p>
                      <a:pPr algn="l"/>
                      <a:r>
                        <a:rPr lang="en-US" sz="2400" b="1" dirty="0">
                          <a:effectLst/>
                          <a:latin typeface="Arial Narrow" panose="020B0606020202030204" pitchFamily="34" charset="0"/>
                        </a:rPr>
                        <a:t>Exception</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400" b="1" dirty="0">
                          <a:effectLst/>
                          <a:latin typeface="Arial Narrow" panose="020B0606020202030204" pitchFamily="34" charset="0"/>
                        </a:rPr>
                        <a:t>Description</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400" b="1" dirty="0">
                          <a:effectLst/>
                          <a:latin typeface="Arial Narrow" panose="020B0606020202030204" pitchFamily="34" charset="0"/>
                        </a:rPr>
                        <a:t>Example</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extLst>
                  <a:ext uri="{0D108BD9-81ED-4DB2-BD59-A6C34878D82A}">
                    <a16:rowId xmlns:a16="http://schemas.microsoft.com/office/drawing/2014/main" val="10000"/>
                  </a:ext>
                </a:extLst>
              </a:tr>
              <a:tr h="1080697">
                <a:tc>
                  <a:txBody>
                    <a:bodyPr/>
                    <a:lstStyle/>
                    <a:p>
                      <a:r>
                        <a:rPr lang="en-US" sz="2000" b="1" dirty="0">
                          <a:solidFill>
                            <a:srgbClr val="0000FF"/>
                          </a:solidFill>
                          <a:effectLst/>
                          <a:latin typeface="Calibri" panose="020F0502020204030204" pitchFamily="34" charset="0"/>
                          <a:cs typeface="Calibri" panose="020F0502020204030204" pitchFamily="34" charset="0"/>
                        </a:rPr>
                        <a:t>Exception</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All built-in exceptions</a:t>
                      </a:r>
                      <a:r>
                        <a:rPr lang="en-US" sz="2000" baseline="0" dirty="0">
                          <a:effectLst/>
                          <a:latin typeface="Arial Narrow" panose="020B0606020202030204" pitchFamily="34" charset="0"/>
                        </a:rPr>
                        <a:t>.</a:t>
                      </a:r>
                      <a:endParaRPr lang="en-US" sz="2000" dirty="0">
                        <a:effectLst/>
                        <a:latin typeface="Arial Narrow" panose="020B0606020202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endPar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1"/>
                  </a:ext>
                </a:extLst>
              </a:tr>
              <a:tr h="1025107">
                <a:tc>
                  <a:txBody>
                    <a:bodyPr/>
                    <a:lstStyle/>
                    <a:p>
                      <a:r>
                        <a:rPr lang="en-US" sz="2000" b="1" dirty="0" err="1">
                          <a:solidFill>
                            <a:srgbClr val="0000FF"/>
                          </a:solidFill>
                          <a:effectLst/>
                          <a:latin typeface="Calibri" panose="020F0502020204030204" pitchFamily="34" charset="0"/>
                          <a:cs typeface="Calibri" panose="020F0502020204030204" pitchFamily="34" charset="0"/>
                        </a:rPr>
                        <a:t>AssertionError</a:t>
                      </a:r>
                      <a:endParaRPr lang="en-US" sz="2000" b="1" dirty="0">
                        <a:solidFill>
                          <a:srgbClr val="0000FF"/>
                        </a:solidFill>
                        <a:effectLst/>
                        <a:latin typeface="Calibri" panose="020F0502020204030204" pitchFamily="34" charset="0"/>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When an </a:t>
                      </a:r>
                      <a:r>
                        <a:rPr lang="en-US" sz="2000" dirty="0">
                          <a:effectLst/>
                          <a:latin typeface="Courier New" panose="02070309020205020404" pitchFamily="49" charset="0"/>
                          <a:cs typeface="Courier New" panose="02070309020205020404" pitchFamily="49" charset="0"/>
                        </a:rPr>
                        <a:t>assert</a:t>
                      </a:r>
                      <a:r>
                        <a:rPr lang="en-US" sz="2000" dirty="0">
                          <a:effectLst/>
                          <a:latin typeface="Arial Narrow" panose="020B0606020202030204" pitchFamily="34" charset="0"/>
                        </a:rPr>
                        <a:t> statement fails (discussed later in this lesson).</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assert 1 == 2</a:t>
                      </a:r>
                    </a:p>
                    <a:p>
                      <a:pPr marL="0" algn="l" defTabSz="914400" rtl="0" eaLnBrk="1" latinLnBrk="0" hangingPunct="1"/>
                      <a:endPar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2"/>
                  </a:ext>
                </a:extLst>
              </a:tr>
              <a:tr h="1418353">
                <a:tc>
                  <a:txBody>
                    <a:bodyPr/>
                    <a:lstStyle/>
                    <a:p>
                      <a:r>
                        <a:rPr lang="en-US" sz="2000" b="1" dirty="0" err="1">
                          <a:solidFill>
                            <a:srgbClr val="0000FF"/>
                          </a:solidFill>
                          <a:effectLst/>
                          <a:latin typeface="Calibri" panose="020F0502020204030204" pitchFamily="34" charset="0"/>
                          <a:cs typeface="Calibri" panose="020F0502020204030204" pitchFamily="34" charset="0"/>
                        </a:rPr>
                        <a:t>ModuleNotFoundError</a:t>
                      </a:r>
                      <a:endParaRPr lang="en-US" sz="2000" b="1" dirty="0">
                        <a:solidFill>
                          <a:srgbClr val="0000FF"/>
                        </a:solidFill>
                        <a:effectLst/>
                        <a:latin typeface="Calibri" panose="020F0502020204030204" pitchFamily="34" charset="0"/>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Raised when the import statement has trouble loading a module.</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import </a:t>
                      </a:r>
                      <a:r>
                        <a:rPr lang="en-US" sz="2000" b="1" kern="1200" dirty="0" err="1">
                          <a:solidFill>
                            <a:srgbClr val="0000FF"/>
                          </a:solidFill>
                          <a:effectLst/>
                          <a:latin typeface="Calibri" panose="020F0502020204030204" pitchFamily="34" charset="0"/>
                          <a:ea typeface="+mn-ea"/>
                          <a:cs typeface="Calibri" panose="020F0502020204030204" pitchFamily="34" charset="0"/>
                        </a:rPr>
                        <a:t>maht</a:t>
                      </a:r>
                      <a:endPar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3"/>
                  </a:ext>
                </a:extLst>
              </a:tr>
            </a:tbl>
          </a:graphicData>
        </a:graphic>
      </p:graphicFrame>
      <p:pic>
        <p:nvPicPr>
          <p:cNvPr id="8" name="Audio 7">
            <a:hlinkClick r:id="" action="ppaction://media"/>
            <a:extLst>
              <a:ext uri="{FF2B5EF4-FFF2-40B4-BE49-F238E27FC236}">
                <a16:creationId xmlns:a16="http://schemas.microsoft.com/office/drawing/2014/main" id="{55F54DB7-04A6-41FD-B969-A9ABFAC66B6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85200" y="152400"/>
            <a:ext cx="406400" cy="406400"/>
          </a:xfrm>
          <a:prstGeom prst="rect">
            <a:avLst/>
          </a:prstGeom>
        </p:spPr>
      </p:pic>
    </p:spTree>
    <p:custDataLst>
      <p:tags r:id="rId1"/>
    </p:custDataLst>
    <p:extLst>
      <p:ext uri="{BB962C8B-B14F-4D97-AF65-F5344CB8AC3E}">
        <p14:creationId xmlns:p14="http://schemas.microsoft.com/office/powerpoint/2010/main" val="3751115791"/>
      </p:ext>
    </p:extLst>
  </p:cSld>
  <p:clrMapOvr>
    <a:masterClrMapping/>
  </p:clrMapOvr>
  <mc:AlternateContent xmlns:mc="http://schemas.openxmlformats.org/markup-compatibility/2006" xmlns:p14="http://schemas.microsoft.com/office/powerpoint/2010/main">
    <mc:Choice Requires="p14">
      <p:transition spd="slow" p14:dur="2000" advTm="39631"/>
    </mc:Choice>
    <mc:Fallback xmlns="">
      <p:transition spd="slow" advTm="396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Common Built-in Exceptions</a:t>
            </a:r>
          </a:p>
        </p:txBody>
      </p:sp>
      <p:graphicFrame>
        <p:nvGraphicFramePr>
          <p:cNvPr id="9" name="Table 8"/>
          <p:cNvGraphicFramePr>
            <a:graphicFrameLocks noGrp="1"/>
          </p:cNvGraphicFramePr>
          <p:nvPr>
            <p:extLst>
              <p:ext uri="{D42A27DB-BD31-4B8C-83A1-F6EECF244321}">
                <p14:modId xmlns:p14="http://schemas.microsoft.com/office/powerpoint/2010/main" val="2928196437"/>
              </p:ext>
            </p:extLst>
          </p:nvPr>
        </p:nvGraphicFramePr>
        <p:xfrm>
          <a:off x="30892" y="838200"/>
          <a:ext cx="9067800" cy="4267200"/>
        </p:xfrm>
        <a:graphic>
          <a:graphicData uri="http://schemas.openxmlformats.org/drawingml/2006/table">
            <a:tbl>
              <a:tblPr/>
              <a:tblGrid>
                <a:gridCol w="2636108">
                  <a:extLst>
                    <a:ext uri="{9D8B030D-6E8A-4147-A177-3AD203B41FA5}">
                      <a16:colId xmlns:a16="http://schemas.microsoft.com/office/drawing/2014/main" val="20000"/>
                    </a:ext>
                  </a:extLst>
                </a:gridCol>
                <a:gridCol w="4191000">
                  <a:extLst>
                    <a:ext uri="{9D8B030D-6E8A-4147-A177-3AD203B41FA5}">
                      <a16:colId xmlns:a16="http://schemas.microsoft.com/office/drawing/2014/main" val="20001"/>
                    </a:ext>
                  </a:extLst>
                </a:gridCol>
                <a:gridCol w="2240692">
                  <a:extLst>
                    <a:ext uri="{9D8B030D-6E8A-4147-A177-3AD203B41FA5}">
                      <a16:colId xmlns:a16="http://schemas.microsoft.com/office/drawing/2014/main" val="20002"/>
                    </a:ext>
                  </a:extLst>
                </a:gridCol>
              </a:tblGrid>
              <a:tr h="743043">
                <a:tc>
                  <a:txBody>
                    <a:bodyPr/>
                    <a:lstStyle/>
                    <a:p>
                      <a:pPr algn="l"/>
                      <a:r>
                        <a:rPr lang="en-US" sz="2400" b="1" dirty="0">
                          <a:effectLst/>
                          <a:latin typeface="Arial Narrow" panose="020B0606020202030204" pitchFamily="34" charset="0"/>
                        </a:rPr>
                        <a:t>Exception</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400" b="1" dirty="0">
                          <a:effectLst/>
                          <a:latin typeface="Arial Narrow" panose="020B0606020202030204" pitchFamily="34" charset="0"/>
                        </a:rPr>
                        <a:t>Description</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400" b="1" dirty="0">
                          <a:effectLst/>
                          <a:latin typeface="Arial Narrow" panose="020B0606020202030204" pitchFamily="34" charset="0"/>
                        </a:rPr>
                        <a:t>Example</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extLst>
                  <a:ext uri="{0D108BD9-81ED-4DB2-BD59-A6C34878D82A}">
                    <a16:rowId xmlns:a16="http://schemas.microsoft.com/office/drawing/2014/main" val="10000"/>
                  </a:ext>
                </a:extLst>
              </a:tr>
              <a:tr h="1080697">
                <a:tc>
                  <a:txBody>
                    <a:bodyPr/>
                    <a:lstStyle/>
                    <a:p>
                      <a:r>
                        <a:rPr lang="en-US" sz="2000" b="1" dirty="0" err="1">
                          <a:solidFill>
                            <a:srgbClr val="0000FF"/>
                          </a:solidFill>
                          <a:effectLst/>
                          <a:latin typeface="Calibri" panose="020F0502020204030204" pitchFamily="34" charset="0"/>
                          <a:cs typeface="Calibri" panose="020F0502020204030204" pitchFamily="34" charset="0"/>
                        </a:rPr>
                        <a:t>IndexError</a:t>
                      </a:r>
                      <a:endParaRPr lang="en-US" sz="2000" b="1" dirty="0">
                        <a:solidFill>
                          <a:srgbClr val="0000FF"/>
                        </a:solidFill>
                        <a:effectLst/>
                        <a:latin typeface="Calibri" panose="020F0502020204030204" pitchFamily="34" charset="0"/>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Raised when a sequence subscript is out of range.</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list = [4, 2]</a:t>
                      </a:r>
                    </a:p>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print(list[2])</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1"/>
                  </a:ext>
                </a:extLst>
              </a:tr>
              <a:tr h="1025107">
                <a:tc>
                  <a:txBody>
                    <a:bodyPr/>
                    <a:lstStyle/>
                    <a:p>
                      <a:r>
                        <a:rPr lang="en-US" sz="2000" b="1" dirty="0" err="1">
                          <a:solidFill>
                            <a:srgbClr val="0000FF"/>
                          </a:solidFill>
                          <a:effectLst/>
                          <a:latin typeface="Calibri" panose="020F0502020204030204" pitchFamily="34" charset="0"/>
                          <a:cs typeface="Calibri" panose="020F0502020204030204" pitchFamily="34" charset="0"/>
                        </a:rPr>
                        <a:t>NameError</a:t>
                      </a:r>
                      <a:endParaRPr lang="en-US" sz="2000" b="1" dirty="0">
                        <a:solidFill>
                          <a:srgbClr val="0000FF"/>
                        </a:solidFill>
                        <a:effectLst/>
                        <a:latin typeface="Calibri" panose="020F0502020204030204" pitchFamily="34" charset="0"/>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Raised when local or global name is not found.</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value = 4</a:t>
                      </a:r>
                    </a:p>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print(Value)</a:t>
                      </a:r>
                    </a:p>
                    <a:p>
                      <a:pPr marL="0" algn="l" defTabSz="914400" rtl="0" eaLnBrk="1" latinLnBrk="0" hangingPunct="1"/>
                      <a:endPar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2"/>
                  </a:ext>
                </a:extLst>
              </a:tr>
              <a:tr h="1418353">
                <a:tc>
                  <a:txBody>
                    <a:bodyPr/>
                    <a:lstStyle/>
                    <a:p>
                      <a:r>
                        <a:rPr lang="en-US" sz="2000" b="1" dirty="0" err="1">
                          <a:solidFill>
                            <a:srgbClr val="0000FF"/>
                          </a:solidFill>
                          <a:effectLst/>
                          <a:latin typeface="Calibri" panose="020F0502020204030204" pitchFamily="34" charset="0"/>
                          <a:cs typeface="Calibri" panose="020F0502020204030204" pitchFamily="34" charset="0"/>
                        </a:rPr>
                        <a:t>TypeError</a:t>
                      </a:r>
                      <a:endParaRPr lang="en-US" sz="2000" b="1" dirty="0">
                        <a:solidFill>
                          <a:srgbClr val="0000FF"/>
                        </a:solidFill>
                        <a:effectLst/>
                        <a:latin typeface="Calibri" panose="020F0502020204030204" pitchFamily="34" charset="0"/>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Raised when an operation or function is applied to an object of inappropriate type.</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n = </a:t>
                      </a:r>
                      <a:r>
                        <a:rPr lang="en-US" sz="2000" b="1" kern="1200" dirty="0" err="1">
                          <a:solidFill>
                            <a:srgbClr val="0000FF"/>
                          </a:solidFill>
                          <a:effectLst/>
                          <a:latin typeface="Calibri" panose="020F0502020204030204" pitchFamily="34" charset="0"/>
                          <a:ea typeface="+mn-ea"/>
                          <a:cs typeface="Calibri" panose="020F0502020204030204" pitchFamily="34" charset="0"/>
                        </a:rPr>
                        <a:t>math.sqrt</a:t>
                      </a:r>
                      <a:r>
                        <a:rPr lang="en-US" sz="2000" b="1" kern="1200" dirty="0">
                          <a:solidFill>
                            <a:srgbClr val="0000FF"/>
                          </a:solidFill>
                          <a:effectLst/>
                          <a:latin typeface="Calibri" panose="020F0502020204030204" pitchFamily="34" charset="0"/>
                          <a:ea typeface="+mn-ea"/>
                          <a:cs typeface="Calibri" panose="020F0502020204030204" pitchFamily="34" charset="0"/>
                        </a:rPr>
                        <a:t>('4')</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3"/>
                  </a:ext>
                </a:extLst>
              </a:tr>
            </a:tbl>
          </a:graphicData>
        </a:graphic>
      </p:graphicFrame>
      <p:pic>
        <p:nvPicPr>
          <p:cNvPr id="3" name="Audio 2">
            <a:hlinkClick r:id="" action="ppaction://media"/>
            <a:extLst>
              <a:ext uri="{FF2B5EF4-FFF2-40B4-BE49-F238E27FC236}">
                <a16:creationId xmlns:a16="http://schemas.microsoft.com/office/drawing/2014/main" id="{2D926C1D-60B5-4F89-906E-AB6F171F59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228600"/>
            <a:ext cx="406400" cy="406400"/>
          </a:xfrm>
          <a:prstGeom prst="rect">
            <a:avLst/>
          </a:prstGeom>
        </p:spPr>
      </p:pic>
    </p:spTree>
    <p:extLst>
      <p:ext uri="{BB962C8B-B14F-4D97-AF65-F5344CB8AC3E}">
        <p14:creationId xmlns:p14="http://schemas.microsoft.com/office/powerpoint/2010/main" val="1591238274"/>
      </p:ext>
    </p:extLst>
  </p:cSld>
  <p:clrMapOvr>
    <a:masterClrMapping/>
  </p:clrMapOvr>
  <mc:AlternateContent xmlns:mc="http://schemas.openxmlformats.org/markup-compatibility/2006" xmlns:p14="http://schemas.microsoft.com/office/powerpoint/2010/main">
    <mc:Choice Requires="p14">
      <p:transition spd="slow" p14:dur="2000" advTm="43096"/>
    </mc:Choice>
    <mc:Fallback xmlns="">
      <p:transition spd="slow" advTm="43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Common Built-in Exceptions</a:t>
            </a:r>
          </a:p>
        </p:txBody>
      </p:sp>
      <p:graphicFrame>
        <p:nvGraphicFramePr>
          <p:cNvPr id="9" name="Table 8"/>
          <p:cNvGraphicFramePr>
            <a:graphicFrameLocks noGrp="1"/>
          </p:cNvGraphicFramePr>
          <p:nvPr>
            <p:extLst>
              <p:ext uri="{D42A27DB-BD31-4B8C-83A1-F6EECF244321}">
                <p14:modId xmlns:p14="http://schemas.microsoft.com/office/powerpoint/2010/main" val="3622142239"/>
              </p:ext>
            </p:extLst>
          </p:nvPr>
        </p:nvGraphicFramePr>
        <p:xfrm>
          <a:off x="30892" y="838200"/>
          <a:ext cx="9067800" cy="4038600"/>
        </p:xfrm>
        <a:graphic>
          <a:graphicData uri="http://schemas.openxmlformats.org/drawingml/2006/table">
            <a:tbl>
              <a:tblPr/>
              <a:tblGrid>
                <a:gridCol w="2636108">
                  <a:extLst>
                    <a:ext uri="{9D8B030D-6E8A-4147-A177-3AD203B41FA5}">
                      <a16:colId xmlns:a16="http://schemas.microsoft.com/office/drawing/2014/main" val="20000"/>
                    </a:ext>
                  </a:extLst>
                </a:gridCol>
                <a:gridCol w="4191000">
                  <a:extLst>
                    <a:ext uri="{9D8B030D-6E8A-4147-A177-3AD203B41FA5}">
                      <a16:colId xmlns:a16="http://schemas.microsoft.com/office/drawing/2014/main" val="20001"/>
                    </a:ext>
                  </a:extLst>
                </a:gridCol>
                <a:gridCol w="2240692">
                  <a:extLst>
                    <a:ext uri="{9D8B030D-6E8A-4147-A177-3AD203B41FA5}">
                      <a16:colId xmlns:a16="http://schemas.microsoft.com/office/drawing/2014/main" val="20002"/>
                    </a:ext>
                  </a:extLst>
                </a:gridCol>
              </a:tblGrid>
              <a:tr h="787626">
                <a:tc>
                  <a:txBody>
                    <a:bodyPr/>
                    <a:lstStyle/>
                    <a:p>
                      <a:pPr algn="l"/>
                      <a:r>
                        <a:rPr lang="en-US" sz="2400" b="1" dirty="0">
                          <a:effectLst/>
                          <a:latin typeface="Arial Narrow" panose="020B0606020202030204" pitchFamily="34" charset="0"/>
                        </a:rPr>
                        <a:t>Exception</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400" b="1" dirty="0">
                          <a:effectLst/>
                          <a:latin typeface="Arial Narrow" panose="020B0606020202030204" pitchFamily="34" charset="0"/>
                        </a:rPr>
                        <a:t>Description</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400" b="1" dirty="0">
                          <a:effectLst/>
                          <a:latin typeface="Arial Narrow" panose="020B0606020202030204" pitchFamily="34" charset="0"/>
                        </a:rPr>
                        <a:t>Example</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extLst>
                  <a:ext uri="{0D108BD9-81ED-4DB2-BD59-A6C34878D82A}">
                    <a16:rowId xmlns:a16="http://schemas.microsoft.com/office/drawing/2014/main" val="10000"/>
                  </a:ext>
                </a:extLst>
              </a:tr>
              <a:tr h="1145539">
                <a:tc>
                  <a:txBody>
                    <a:bodyPr/>
                    <a:lstStyle/>
                    <a:p>
                      <a:r>
                        <a:rPr lang="en-US" sz="2000" b="1" dirty="0" err="1">
                          <a:solidFill>
                            <a:srgbClr val="0000FF"/>
                          </a:solidFill>
                          <a:effectLst/>
                          <a:latin typeface="Calibri" panose="020F0502020204030204" pitchFamily="34" charset="0"/>
                          <a:cs typeface="Calibri" panose="020F0502020204030204" pitchFamily="34" charset="0"/>
                        </a:rPr>
                        <a:t>ValueError</a:t>
                      </a:r>
                      <a:endParaRPr lang="en-US" sz="2000" b="1" dirty="0">
                        <a:solidFill>
                          <a:srgbClr val="0000FF"/>
                        </a:solidFill>
                        <a:effectLst/>
                        <a:latin typeface="Calibri" panose="020F0502020204030204" pitchFamily="34" charset="0"/>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Raised when an operation or function receives an argument of the right type but inappropriate value.</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n = </a:t>
                      </a:r>
                      <a:r>
                        <a:rPr lang="en-US" sz="2000" b="1" kern="1200" dirty="0" err="1">
                          <a:solidFill>
                            <a:srgbClr val="0000FF"/>
                          </a:solidFill>
                          <a:effectLst/>
                          <a:latin typeface="Calibri" panose="020F0502020204030204" pitchFamily="34" charset="0"/>
                          <a:ea typeface="+mn-ea"/>
                          <a:cs typeface="Calibri" panose="020F0502020204030204" pitchFamily="34" charset="0"/>
                        </a:rPr>
                        <a:t>math.sqrt</a:t>
                      </a:r>
                      <a:r>
                        <a:rPr lang="en-US" sz="2000" b="1" kern="1200" dirty="0">
                          <a:solidFill>
                            <a:srgbClr val="0000FF"/>
                          </a:solidFill>
                          <a:effectLst/>
                          <a:latin typeface="Calibri" panose="020F0502020204030204" pitchFamily="34" charset="0"/>
                          <a:ea typeface="+mn-ea"/>
                          <a:cs typeface="Calibri" panose="020F0502020204030204" pitchFamily="34" charset="0"/>
                        </a:rPr>
                        <a:t>(-1)</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1"/>
                  </a:ext>
                </a:extLst>
              </a:tr>
              <a:tr h="1086613">
                <a:tc>
                  <a:txBody>
                    <a:bodyPr/>
                    <a:lstStyle/>
                    <a:p>
                      <a:r>
                        <a:rPr lang="en-US" sz="2000" b="1" dirty="0" err="1">
                          <a:solidFill>
                            <a:srgbClr val="0000FF"/>
                          </a:solidFill>
                          <a:effectLst/>
                          <a:latin typeface="Calibri" panose="020F0502020204030204" pitchFamily="34" charset="0"/>
                          <a:cs typeface="Calibri" panose="020F0502020204030204" pitchFamily="34" charset="0"/>
                        </a:rPr>
                        <a:t>ZeroDivisionError</a:t>
                      </a:r>
                      <a:endParaRPr lang="en-US" sz="2000" b="1" dirty="0">
                        <a:solidFill>
                          <a:srgbClr val="0000FF"/>
                        </a:solidFill>
                        <a:effectLst/>
                        <a:latin typeface="Calibri" panose="020F0502020204030204" pitchFamily="34" charset="0"/>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Raised when the second argument of a division or modulo operation is zero.</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n = 5 % 0</a:t>
                      </a:r>
                    </a:p>
                    <a:p>
                      <a:pPr marL="0" algn="l" defTabSz="914400" rtl="0" eaLnBrk="1" latinLnBrk="0" hangingPunct="1"/>
                      <a:endPar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2"/>
                  </a:ext>
                </a:extLst>
              </a:tr>
              <a:tr h="1018822">
                <a:tc>
                  <a:txBody>
                    <a:bodyPr/>
                    <a:lstStyle/>
                    <a:p>
                      <a:r>
                        <a:rPr lang="en-US" sz="2000" b="1" dirty="0" err="1">
                          <a:solidFill>
                            <a:srgbClr val="0000FF"/>
                          </a:solidFill>
                          <a:effectLst/>
                          <a:latin typeface="Calibri" panose="020F0502020204030204" pitchFamily="34" charset="0"/>
                          <a:cs typeface="Calibri" panose="020F0502020204030204" pitchFamily="34" charset="0"/>
                        </a:rPr>
                        <a:t>FileNotFoundError</a:t>
                      </a:r>
                      <a:endParaRPr lang="en-US" sz="2000" b="1" dirty="0">
                        <a:solidFill>
                          <a:srgbClr val="0000FF"/>
                        </a:solidFill>
                        <a:effectLst/>
                        <a:latin typeface="Calibri" panose="020F0502020204030204" pitchFamily="34" charset="0"/>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Raised when a file or directory is requested but does not exist.</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f = open('</a:t>
                      </a:r>
                      <a:r>
                        <a:rPr lang="en-US" sz="2000" b="1" kern="1200" dirty="0" err="1">
                          <a:solidFill>
                            <a:srgbClr val="0000FF"/>
                          </a:solidFill>
                          <a:effectLst/>
                          <a:latin typeface="Calibri" panose="020F0502020204030204" pitchFamily="34" charset="0"/>
                          <a:ea typeface="+mn-ea"/>
                          <a:cs typeface="Calibri" panose="020F0502020204030204" pitchFamily="34" charset="0"/>
                        </a:rPr>
                        <a:t>prog.yp</a:t>
                      </a:r>
                      <a:r>
                        <a:rPr lang="en-US" sz="2000" b="1" kern="1200" dirty="0">
                          <a:solidFill>
                            <a:srgbClr val="0000FF"/>
                          </a:solidFill>
                          <a:effectLst/>
                          <a:latin typeface="Calibri" panose="020F0502020204030204" pitchFamily="34" charset="0"/>
                          <a:ea typeface="+mn-ea"/>
                          <a:cs typeface="Calibri" panose="020F0502020204030204" pitchFamily="34" charset="0"/>
                        </a:rPr>
                        <a:t>')</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3"/>
                  </a:ext>
                </a:extLst>
              </a:tr>
            </a:tbl>
          </a:graphicData>
        </a:graphic>
      </p:graphicFrame>
      <p:sp>
        <p:nvSpPr>
          <p:cNvPr id="3" name="Rectangle 2">
            <a:extLst>
              <a:ext uri="{FF2B5EF4-FFF2-40B4-BE49-F238E27FC236}">
                <a16:creationId xmlns:a16="http://schemas.microsoft.com/office/drawing/2014/main" id="{F47A4B7B-755A-4303-851C-CF0CF6C52236}"/>
              </a:ext>
            </a:extLst>
          </p:cNvPr>
          <p:cNvSpPr/>
          <p:nvPr/>
        </p:nvSpPr>
        <p:spPr>
          <a:xfrm>
            <a:off x="1981200" y="5159981"/>
            <a:ext cx="5029200" cy="369332"/>
          </a:xfrm>
          <a:prstGeom prst="rect">
            <a:avLst/>
          </a:prstGeom>
        </p:spPr>
        <p:txBody>
          <a:bodyPr wrap="square">
            <a:spAutoFit/>
          </a:bodyPr>
          <a:lstStyle/>
          <a:p>
            <a:r>
              <a:rPr lang="en-US" dirty="0">
                <a:hlinkClick r:id="rId5"/>
              </a:rPr>
              <a:t>https://docs.python.org/3/library/exceptions.html</a:t>
            </a:r>
            <a:endParaRPr lang="en-US" dirty="0"/>
          </a:p>
        </p:txBody>
      </p:sp>
      <p:pic>
        <p:nvPicPr>
          <p:cNvPr id="4" name="Audio 3">
            <a:hlinkClick r:id="" action="ppaction://media"/>
            <a:extLst>
              <a:ext uri="{FF2B5EF4-FFF2-40B4-BE49-F238E27FC236}">
                <a16:creationId xmlns:a16="http://schemas.microsoft.com/office/drawing/2014/main" id="{94AD8326-09CC-4FF3-BC82-8204FBB5E5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152400"/>
            <a:ext cx="406400" cy="406400"/>
          </a:xfrm>
          <a:prstGeom prst="rect">
            <a:avLst/>
          </a:prstGeom>
        </p:spPr>
      </p:pic>
    </p:spTree>
    <p:extLst>
      <p:ext uri="{BB962C8B-B14F-4D97-AF65-F5344CB8AC3E}">
        <p14:creationId xmlns:p14="http://schemas.microsoft.com/office/powerpoint/2010/main" val="2593919034"/>
      </p:ext>
    </p:extLst>
  </p:cSld>
  <p:clrMapOvr>
    <a:masterClrMapping/>
  </p:clrMapOvr>
  <mc:AlternateContent xmlns:mc="http://schemas.openxmlformats.org/markup-compatibility/2006" xmlns:p14="http://schemas.microsoft.com/office/powerpoint/2010/main">
    <mc:Choice Requires="p14">
      <p:transition spd="slow" p14:dur="2000" advTm="44209"/>
    </mc:Choice>
    <mc:Fallback xmlns="">
      <p:transition spd="slow" advTm="442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7.4"/>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A5B4D96DB587E42989A6DA86F8D438D" ma:contentTypeVersion="15" ma:contentTypeDescription="Create a new document." ma:contentTypeScope="" ma:versionID="b50e62bb8af338cfa1e56ab6f704d944">
  <xsd:schema xmlns:xsd="http://www.w3.org/2001/XMLSchema" xmlns:xs="http://www.w3.org/2001/XMLSchema" xmlns:p="http://schemas.microsoft.com/office/2006/metadata/properties" xmlns:ns1="http://schemas.microsoft.com/sharepoint/v3" xmlns:ns2="ca7cff02-f992-47a1-a703-ade4bd02634a" xmlns:ns3="9552dbef-7a6a-4b43-9b20-c56e2880b8c9" targetNamespace="http://schemas.microsoft.com/office/2006/metadata/properties" ma:root="true" ma:fieldsID="b7fd74865d684d29b5d05a540b961d35" ns1:_="" ns2:_="" ns3:_="">
    <xsd:import namespace="http://schemas.microsoft.com/sharepoint/v3"/>
    <xsd:import namespace="ca7cff02-f992-47a1-a703-ade4bd02634a"/>
    <xsd:import namespace="9552dbef-7a6a-4b43-9b20-c56e2880b8c9"/>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LengthInSeconds" minOccurs="0"/>
                <xsd:element ref="ns3:SharedWithUsers" minOccurs="0"/>
                <xsd:element ref="ns3:SharedWithDetail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hidden="true" ma:internalName="_ip_UnifiedCompliancePolicyProperties">
      <xsd:simpleType>
        <xsd:restriction base="dms:Note"/>
      </xsd:simpleType>
    </xsd:element>
    <xsd:element name="_ip_UnifiedCompliancePolicyUIAction" ma:index="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7cff02-f992-47a1-a703-ade4bd02634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19677b16-c5f4-496b-b09b-a25880eeb70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552dbef-7a6a-4b43-9b20-c56e2880b8c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374b399-ab63-44db-9bdf-2ccad3a5de9b}" ma:internalName="TaxCatchAll" ma:showField="CatchAllData" ma:web="9552dbef-7a6a-4b43-9b20-c56e2880b8c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9552dbef-7a6a-4b43-9b20-c56e2880b8c9" xsi:nil="true"/>
    <lcf76f155ced4ddcb4097134ff3c332f xmlns="ca7cff02-f992-47a1-a703-ade4bd02634a">
      <Terms xmlns="http://schemas.microsoft.com/office/infopath/2007/PartnerControls"/>
    </lcf76f155ced4ddcb4097134ff3c332f>
    <_ip_UnifiedCompliancePolicyProperties xmlns="http://schemas.microsoft.com/sharepoint/v3" xsi:nil="true"/>
  </documentManagement>
</p:properties>
</file>

<file path=customXml/itemProps1.xml><?xml version="1.0" encoding="utf-8"?>
<ds:datastoreItem xmlns:ds="http://schemas.openxmlformats.org/officeDocument/2006/customXml" ds:itemID="{C0F74A65-C0B4-4DF9-804D-D1CE045B6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7cff02-f992-47a1-a703-ade4bd02634a"/>
    <ds:schemaRef ds:uri="9552dbef-7a6a-4b43-9b20-c56e2880b8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B6B5219-C2A5-43DB-B8C7-8D521B51843C}">
  <ds:schemaRefs>
    <ds:schemaRef ds:uri="http://schemas.microsoft.com/sharepoint/v3/contenttype/forms"/>
  </ds:schemaRefs>
</ds:datastoreItem>
</file>

<file path=customXml/itemProps3.xml><?xml version="1.0" encoding="utf-8"?>
<ds:datastoreItem xmlns:ds="http://schemas.openxmlformats.org/officeDocument/2006/customXml" ds:itemID="{21DA070B-9A03-4D4C-8F82-56D16BD754B5}">
  <ds:schemaRefs>
    <ds:schemaRef ds:uri="http://schemas.microsoft.com/office/2006/documentManagement/types"/>
    <ds:schemaRef ds:uri="http://purl.org/dc/terms/"/>
    <ds:schemaRef ds:uri="http://schemas.microsoft.com/office/infopath/2007/PartnerControls"/>
    <ds:schemaRef ds:uri="http://purl.org/dc/elements/1.1/"/>
    <ds:schemaRef ds:uri="eecd0fa6-dda0-4396-8345-c7ff09955019"/>
    <ds:schemaRef ds:uri="http://www.w3.org/XML/1998/namespace"/>
    <ds:schemaRef ds:uri="http://schemas.openxmlformats.org/package/2006/metadata/core-properties"/>
    <ds:schemaRef ds:uri="f4407af8-144a-4308-aaa4-a8ba72c23ab9"/>
    <ds:schemaRef ds:uri="http://schemas.microsoft.com/office/2006/metadata/properties"/>
    <ds:schemaRef ds:uri="http://purl.org/dc/dcmitype/"/>
    <ds:schemaRef ds:uri="http://schemas.microsoft.com/sharepoint/v3"/>
    <ds:schemaRef ds:uri="9552dbef-7a6a-4b43-9b20-c56e2880b8c9"/>
    <ds:schemaRef ds:uri="ca7cff02-f992-47a1-a703-ade4bd02634a"/>
  </ds:schemaRefs>
</ds:datastoreItem>
</file>

<file path=docProps/app.xml><?xml version="1.0" encoding="utf-8"?>
<Properties xmlns="http://schemas.openxmlformats.org/officeDocument/2006/extended-properties" xmlns:vt="http://schemas.openxmlformats.org/officeDocument/2006/docPropsVTypes">
  <TotalTime>6410</TotalTime>
  <Words>1876</Words>
  <Application>Microsoft Office PowerPoint</Application>
  <PresentationFormat>On-screen Show (4:3)</PresentationFormat>
  <Paragraphs>160</Paragraphs>
  <Slides>18</Slides>
  <Notes>18</Notes>
  <HiddenSlides>0</HiddenSlides>
  <MMClips>18</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Arial Narrow</vt:lpstr>
      <vt:lpstr>Calibri</vt:lpstr>
      <vt:lpstr>Courier New</vt:lpstr>
      <vt:lpstr>Kristen ITC</vt:lpstr>
      <vt:lpstr>Tahoma</vt:lpstr>
      <vt:lpstr>Wingdings</vt:lpstr>
      <vt:lpstr>Default Design</vt:lpstr>
      <vt:lpstr>PowerPoint Presentation</vt:lpstr>
      <vt:lpstr>Objectives</vt:lpstr>
      <vt:lpstr>Syntax Errors vs. Exceptions</vt:lpstr>
      <vt:lpstr>Exception Handling</vt:lpstr>
      <vt:lpstr>try…except…</vt:lpstr>
      <vt:lpstr>try…except…</vt:lpstr>
      <vt:lpstr>Common Built-in Exceptions</vt:lpstr>
      <vt:lpstr>Common Built-in Exceptions</vt:lpstr>
      <vt:lpstr>Common Built-in Exceptions</vt:lpstr>
      <vt:lpstr>Handling Specific Exceptions</vt:lpstr>
      <vt:lpstr>Handling Specific Exceptions</vt:lpstr>
      <vt:lpstr>The else clause</vt:lpstr>
      <vt:lpstr>The else clause</vt:lpstr>
      <vt:lpstr>Testing using assert</vt:lpstr>
      <vt:lpstr>Testing using assert</vt:lpstr>
      <vt:lpstr>Testing using assert</vt:lpstr>
      <vt:lpstr>PowerPoint Presentation</vt:lpstr>
      <vt:lpstr>Summary</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Joel YANG (NP)</dc:creator>
  <cp:lastModifiedBy>Mui Hoon ONG-QUEK (NP)</cp:lastModifiedBy>
  <cp:revision>518</cp:revision>
  <dcterms:created xsi:type="dcterms:W3CDTF">2010-03-15T07:19:17Z</dcterms:created>
  <dcterms:modified xsi:type="dcterms:W3CDTF">2023-07-04T03:13:07Z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0x010100DA5B4D96DB587E42989A6DA86F8D438D</vt:lpwstr>
  </property>
  <property fmtid="{D5CDD505-2E9C-101B-9397-08002B2CF9AE}" pid="3" name="MSIP_Label_30286cb9-b49f-4646-87a5-340028348160_Enabled">
    <vt:lpwstr>true</vt:lpwstr>
  </property>
  <property fmtid="{D5CDD505-2E9C-101B-9397-08002B2CF9AE}" pid="4" name="MSIP_Label_30286cb9-b49f-4646-87a5-340028348160_SetDate">
    <vt:lpwstr>2023-07-04T03:13:07Z</vt:lpwstr>
  </property>
  <property fmtid="{D5CDD505-2E9C-101B-9397-08002B2CF9AE}" pid="5" name="MSIP_Label_30286cb9-b49f-4646-87a5-340028348160_Method">
    <vt:lpwstr>Standard</vt:lpwstr>
  </property>
  <property fmtid="{D5CDD505-2E9C-101B-9397-08002B2CF9AE}" pid="6" name="MSIP_Label_30286cb9-b49f-4646-87a5-340028348160_Name">
    <vt:lpwstr>30286cb9-b49f-4646-87a5-340028348160</vt:lpwstr>
  </property>
  <property fmtid="{D5CDD505-2E9C-101B-9397-08002B2CF9AE}" pid="7" name="MSIP_Label_30286cb9-b49f-4646-87a5-340028348160_SiteId">
    <vt:lpwstr>cba9e115-3016-4462-a1ab-a565cba0cdf1</vt:lpwstr>
  </property>
  <property fmtid="{D5CDD505-2E9C-101B-9397-08002B2CF9AE}" pid="8" name="MSIP_Label_30286cb9-b49f-4646-87a5-340028348160_ActionId">
    <vt:lpwstr>872cc02f-53b7-4b24-8b9a-640b63c4a571</vt:lpwstr>
  </property>
  <property fmtid="{D5CDD505-2E9C-101B-9397-08002B2CF9AE}" pid="9" name="MSIP_Label_30286cb9-b49f-4646-87a5-340028348160_ContentBits">
    <vt:lpwstr>1</vt:lpwstr>
  </property>
</Properties>
</file>

<file path=docProps/thumbnail.jpeg>
</file>